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27"/>
  </p:notesMasterIdLst>
  <p:sldIdLst>
    <p:sldId id="266" r:id="rId5"/>
    <p:sldId id="268" r:id="rId6"/>
    <p:sldId id="275" r:id="rId7"/>
    <p:sldId id="292" r:id="rId8"/>
    <p:sldId id="288" r:id="rId9"/>
    <p:sldId id="274" r:id="rId10"/>
    <p:sldId id="273" r:id="rId11"/>
    <p:sldId id="276" r:id="rId12"/>
    <p:sldId id="278" r:id="rId13"/>
    <p:sldId id="286" r:id="rId14"/>
    <p:sldId id="287" r:id="rId15"/>
    <p:sldId id="293" r:id="rId16"/>
    <p:sldId id="294" r:id="rId17"/>
    <p:sldId id="282" r:id="rId18"/>
    <p:sldId id="283" r:id="rId19"/>
    <p:sldId id="280" r:id="rId20"/>
    <p:sldId id="295" r:id="rId21"/>
    <p:sldId id="289" r:id="rId22"/>
    <p:sldId id="290" r:id="rId23"/>
    <p:sldId id="291" r:id="rId24"/>
    <p:sldId id="284" r:id="rId25"/>
    <p:sldId id="261" r:id="rId26"/>
  </p:sldIdLst>
  <p:sldSz cx="12192000" cy="6858000"/>
  <p:notesSz cx="6858000" cy="9144000"/>
  <p:embeddedFontLst>
    <p:embeddedFont>
      <p:font typeface="Avenir Next LT Pro" panose="020B0504020202020204" pitchFamily="34" charset="0"/>
      <p:regular r:id="rId28"/>
      <p:bold r:id="rId29"/>
      <p:italic r:id="rId30"/>
      <p:boldItalic r:id="rId31"/>
    </p:embeddedFont>
    <p:embeddedFont>
      <p:font typeface="Avenir Next LT Pro Demi" panose="020B0704020202020204" pitchFamily="34" charset="0"/>
      <p:bold r:id="rId32"/>
      <p:bold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zGYKfalRSDKhJm/V24lLi0WWk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DB17E-2557-7573-9F1B-367336338A48}" name="Amanda Ranowsky" initials="" userId="S::aranowsky@goodwinhouse.org::45bf0b05-7d07-4ae5-ae6c-84d94a86bc9d" providerId="AD"/>
  <p188:author id="{8BEA6389-A01F-FA65-2376-C11F5DDC3D18}" name="Amanda Ranowsky" initials="AR" userId="Amanda Ranowsky" providerId="None"/>
  <p188:author id="{F50526A4-864C-6FD9-7B73-44BEA4ADC8D3}" name="Kathie Miller" initials="KM" userId="S::kmiller@goodwinhouse.org::3f9cfcef-5b2e-4dad-b711-495e1290a8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82"/>
    <a:srgbClr val="00B2A9"/>
    <a:srgbClr val="C6579A"/>
    <a:srgbClr val="4F5251"/>
    <a:srgbClr val="F3672B"/>
    <a:srgbClr val="FFD745"/>
    <a:srgbClr val="0A66A4"/>
    <a:srgbClr val="00AFAA"/>
    <a:srgbClr val="067940"/>
    <a:srgbClr val="7FB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D763C-9C36-89CF-A7B9-492952BE6C81}" v="2" dt="2025-11-20T17:14:47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5266"/>
    <p:restoredTop sz="94624"/>
  </p:normalViewPr>
  <p:slideViewPr>
    <p:cSldViewPr snapToGrid="0" snapToObjects="1">
      <p:cViewPr>
        <p:scale>
          <a:sx n="300" d="100"/>
          <a:sy n="300" d="100"/>
        </p:scale>
        <p:origin x="216" y="-8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665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179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5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FC4854BA-264F-348F-CBB5-1E3A92BE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>
            <a:extLst>
              <a:ext uri="{FF2B5EF4-FFF2-40B4-BE49-F238E27FC236}">
                <a16:creationId xmlns:a16="http://schemas.microsoft.com/office/drawing/2014/main" id="{D42D25FC-E268-23A1-8F76-EAF828E22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>
            <a:extLst>
              <a:ext uri="{FF2B5EF4-FFF2-40B4-BE49-F238E27FC236}">
                <a16:creationId xmlns:a16="http://schemas.microsoft.com/office/drawing/2014/main" id="{15D94597-5C08-886E-3CDA-50E069D3C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>
            <a:extLst>
              <a:ext uri="{FF2B5EF4-FFF2-40B4-BE49-F238E27FC236}">
                <a16:creationId xmlns:a16="http://schemas.microsoft.com/office/drawing/2014/main" id="{F2F460DB-1622-C2CF-873B-19B3E18F07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603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D6C643B8-9ED4-6FCF-F382-1588DC1FC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>
            <a:extLst>
              <a:ext uri="{FF2B5EF4-FFF2-40B4-BE49-F238E27FC236}">
                <a16:creationId xmlns:a16="http://schemas.microsoft.com/office/drawing/2014/main" id="{EBC9E643-182B-F116-33B9-F7F5CC8ED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>
            <a:extLst>
              <a:ext uri="{FF2B5EF4-FFF2-40B4-BE49-F238E27FC236}">
                <a16:creationId xmlns:a16="http://schemas.microsoft.com/office/drawing/2014/main" id="{6492BE55-C8C1-BD3B-8A40-888B43787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>
            <a:extLst>
              <a:ext uri="{FF2B5EF4-FFF2-40B4-BE49-F238E27FC236}">
                <a16:creationId xmlns:a16="http://schemas.microsoft.com/office/drawing/2014/main" id="{94C72C90-9C9D-B96B-3208-1C2F42405B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149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21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36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682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F1EF5BD2-D276-BED0-5698-51F90325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>
            <a:extLst>
              <a:ext uri="{FF2B5EF4-FFF2-40B4-BE49-F238E27FC236}">
                <a16:creationId xmlns:a16="http://schemas.microsoft.com/office/drawing/2014/main" id="{02AF2C3B-EBEC-B95C-D38F-A338921ED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>
            <a:extLst>
              <a:ext uri="{FF2B5EF4-FFF2-40B4-BE49-F238E27FC236}">
                <a16:creationId xmlns:a16="http://schemas.microsoft.com/office/drawing/2014/main" id="{FFD2342F-6C33-DB32-9E20-3340BC67D2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>
            <a:extLst>
              <a:ext uri="{FF2B5EF4-FFF2-40B4-BE49-F238E27FC236}">
                <a16:creationId xmlns:a16="http://schemas.microsoft.com/office/drawing/2014/main" id="{BF59F1EF-AD39-964D-2F7F-7166A6E259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833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02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65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31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48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44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40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33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B75B4C3F-4645-1D84-2F86-C88EBCF1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>
            <a:extLst>
              <a:ext uri="{FF2B5EF4-FFF2-40B4-BE49-F238E27FC236}">
                <a16:creationId xmlns:a16="http://schemas.microsoft.com/office/drawing/2014/main" id="{E2A04052-4208-5BA6-67A9-FD6DF558A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>
            <a:extLst>
              <a:ext uri="{FF2B5EF4-FFF2-40B4-BE49-F238E27FC236}">
                <a16:creationId xmlns:a16="http://schemas.microsoft.com/office/drawing/2014/main" id="{E0741957-C2E8-BBE6-DAC1-4C13443EBB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>
            <a:extLst>
              <a:ext uri="{FF2B5EF4-FFF2-40B4-BE49-F238E27FC236}">
                <a16:creationId xmlns:a16="http://schemas.microsoft.com/office/drawing/2014/main" id="{7301CC31-A45C-67D9-FBC9-10FD7983DC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84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19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58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482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118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eadb1c5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eadb1c593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2eadb1c59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20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D960-70F4-6828-F0F1-69563E611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FD1C5-27E2-E9EA-B50B-37585BEAD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916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A72B9-03A0-C854-7F06-81C55085C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41503D-0536-A836-2B0F-C242AF9F1FA0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0F46D-44B6-8129-8E26-F7AC5A0E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65" y="186393"/>
            <a:ext cx="7681546" cy="12555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45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B793-4212-9B53-C16E-FEA1FBF4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A0C7D-B650-5372-DB72-098DB415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33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0098-8228-A5FF-0760-C161FC6F1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07865-F7B9-CDCD-E57B-C00DB8C65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CB0653-79EB-BCBE-822E-802609590430}"/>
              </a:ext>
            </a:extLst>
          </p:cNvPr>
          <p:cNvSpPr/>
          <p:nvPr userDrawn="1"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0F3975C-D0F0-B4D2-03FF-45899CBA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51" y="186393"/>
            <a:ext cx="7680960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90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6BDDA-50B9-7001-0C39-A115BEB1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BE66F-F5D9-BCF5-1E87-43982C993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50354-C7BF-DD66-F684-48F30521A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513F1-BC5B-DB1E-E2E8-B397142BC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DB6D46-2BAF-211B-9EFA-D182D9E54ABA}"/>
              </a:ext>
            </a:extLst>
          </p:cNvPr>
          <p:cNvSpPr/>
          <p:nvPr userDrawn="1"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1ACEF16-F1E8-E698-E04D-2D7952F9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51" y="186393"/>
            <a:ext cx="7680960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11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15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ED7AD4-6108-83C4-3853-72EA0FC1BCC9}"/>
              </a:ext>
            </a:extLst>
          </p:cNvPr>
          <p:cNvSpPr/>
          <p:nvPr userDrawn="1"/>
        </p:nvSpPr>
        <p:spPr>
          <a:xfrm>
            <a:off x="-4166393" y="733340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07DBF-E8E6-C4AF-61DB-E16A180F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614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B1FD7-6A08-D0CA-637B-42371BE79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3838E-FDD1-9EC6-5FB6-557AE6DD3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74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B05CE-5F2E-548E-3AF4-C32DA96C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21F00-71A7-30AF-3B21-6402E0E0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45276-FF08-1D62-A28F-A0BB8B54F396}"/>
              </a:ext>
            </a:extLst>
          </p:cNvPr>
          <p:cNvSpPr txBox="1"/>
          <p:nvPr userDrawn="1"/>
        </p:nvSpPr>
        <p:spPr>
          <a:xfrm>
            <a:off x="9803874" y="6351102"/>
            <a:ext cx="1564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 LT Pro" panose="020B0504020202020204" pitchFamily="34" charset="0"/>
              </a:rPr>
              <a:t>GoodwinLiving.org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9F2C2-E12C-8792-5528-52D74D3737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598" r="598"/>
          <a:stretch/>
        </p:blipFill>
        <p:spPr>
          <a:xfrm>
            <a:off x="2535875" y="6261001"/>
            <a:ext cx="884553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85744-73C6-9564-D955-4F28E8320D4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863809" y="6261001"/>
            <a:ext cx="1337094" cy="457200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86895D7-324C-9FDA-971E-646E1B04B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218" y="-1"/>
            <a:ext cx="3237782" cy="32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64" r:id="rId3"/>
    <p:sldLayoutId id="2147483672" r:id="rId4"/>
    <p:sldLayoutId id="2147483673" r:id="rId5"/>
    <p:sldLayoutId id="2147483668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FF5AB-07AB-154D-3349-7B5C1A134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F2E2C3-4965-236E-4591-D8D2C2DFB59C}"/>
              </a:ext>
            </a:extLst>
          </p:cNvPr>
          <p:cNvSpPr/>
          <p:nvPr/>
        </p:nvSpPr>
        <p:spPr>
          <a:xfrm>
            <a:off x="-1" y="3560813"/>
            <a:ext cx="12192002" cy="2568488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21;g12eadb1c593_4_0">
            <a:extLst>
              <a:ext uri="{FF2B5EF4-FFF2-40B4-BE49-F238E27FC236}">
                <a16:creationId xmlns:a16="http://schemas.microsoft.com/office/drawing/2014/main" id="{C3C067D8-28A1-2FF9-0C4C-06F76B83DD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64187" y="4075592"/>
            <a:ext cx="6921358" cy="14003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en-US" sz="4400" dirty="0">
                <a:solidFill>
                  <a:schemeClr val="tx2"/>
                </a:solidFill>
                <a:latin typeface="Avenir Next LT Pro Demi" panose="020B0704020202020204" pitchFamily="34" charset="0"/>
                <a:cs typeface="Segoe UI" panose="020B0502040204020203" pitchFamily="34" charset="0"/>
              </a:rPr>
              <a:t>Goodwin Living </a:t>
            </a:r>
            <a:br>
              <a:rPr lang="en-US" sz="4400" dirty="0">
                <a:solidFill>
                  <a:schemeClr val="tx2"/>
                </a:solidFill>
                <a:latin typeface="Avenir Next LT Pro Demi" panose="020B0704020202020204" pitchFamily="34" charset="0"/>
                <a:cs typeface="Segoe UI" panose="020B0502040204020203" pitchFamily="34" charset="0"/>
              </a:rPr>
            </a:br>
            <a:r>
              <a:rPr lang="en-US" sz="4400" dirty="0">
                <a:solidFill>
                  <a:schemeClr val="tx2"/>
                </a:solidFill>
                <a:latin typeface="Avenir Next LT Pro Demi" panose="020B0704020202020204" pitchFamily="34" charset="0"/>
                <a:cs typeface="Segoe UI" panose="020B0502040204020203" pitchFamily="34" charset="0"/>
              </a:rPr>
              <a:t>at a Glance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D552B6-FD50-E469-2B5E-9C5F74EC829A}"/>
              </a:ext>
            </a:extLst>
          </p:cNvPr>
          <p:cNvSpPr txBox="1">
            <a:spLocks/>
          </p:cNvSpPr>
          <p:nvPr/>
        </p:nvSpPr>
        <p:spPr>
          <a:xfrm>
            <a:off x="440044" y="6003706"/>
            <a:ext cx="3534310" cy="61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latin typeface="Avenir Next LT Pro" panose="020B0504020202020204" pitchFamily="34" charset="0"/>
              </a:rPr>
              <a:t>GoodwinLiving.org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1EDA5-05F5-CE48-CF91-0C0747EAEF2C}"/>
              </a:ext>
            </a:extLst>
          </p:cNvPr>
          <p:cNvCxnSpPr/>
          <p:nvPr/>
        </p:nvCxnSpPr>
        <p:spPr>
          <a:xfrm>
            <a:off x="4423967" y="3988740"/>
            <a:ext cx="0" cy="1686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63DF83-327E-2B9F-5D92-3DE05E8D28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26950" y="3922168"/>
            <a:ext cx="1560497" cy="1888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917969-AEA9-5009-1A6F-9954878972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59" r="22371"/>
          <a:stretch/>
        </p:blipFill>
        <p:spPr>
          <a:xfrm>
            <a:off x="9467725" y="0"/>
            <a:ext cx="2724275" cy="27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53DA2-C3C7-C256-666F-A87724175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" t="25897" b="357"/>
          <a:stretch/>
        </p:blipFill>
        <p:spPr>
          <a:xfrm>
            <a:off x="1524" y="0"/>
            <a:ext cx="12188952" cy="6861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20D98-BB60-A132-6CC3-AB4F4202C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1" r="23254"/>
          <a:stretch/>
        </p:blipFill>
        <p:spPr>
          <a:xfrm>
            <a:off x="10274704" y="0"/>
            <a:ext cx="1917296" cy="1917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86C232-5E8C-3CC8-466C-555766645D22}"/>
              </a:ext>
            </a:extLst>
          </p:cNvPr>
          <p:cNvSpPr/>
          <p:nvPr/>
        </p:nvSpPr>
        <p:spPr>
          <a:xfrm>
            <a:off x="-1" y="4615555"/>
            <a:ext cx="12192001" cy="1422401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21;g12eadb1c593_4_0">
            <a:extLst>
              <a:ext uri="{FF2B5EF4-FFF2-40B4-BE49-F238E27FC236}">
                <a16:creationId xmlns:a16="http://schemas.microsoft.com/office/drawing/2014/main" id="{C4050202-42B1-8138-C679-CEA6501BC9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" y="4836836"/>
            <a:ext cx="12192000" cy="7026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The View Alexandria by Goodwin Living</a:t>
            </a:r>
          </a:p>
        </p:txBody>
      </p:sp>
      <p:sp>
        <p:nvSpPr>
          <p:cNvPr id="12" name="Google Shape;121;g12eadb1c593_4_0">
            <a:extLst>
              <a:ext uri="{FF2B5EF4-FFF2-40B4-BE49-F238E27FC236}">
                <a16:creationId xmlns:a16="http://schemas.microsoft.com/office/drawing/2014/main" id="{5F5BFBA4-E629-7B37-A2A3-0FC0E5791525}"/>
              </a:ext>
            </a:extLst>
          </p:cNvPr>
          <p:cNvSpPr txBox="1">
            <a:spLocks/>
          </p:cNvSpPr>
          <p:nvPr/>
        </p:nvSpPr>
        <p:spPr>
          <a:xfrm>
            <a:off x="1" y="5377104"/>
            <a:ext cx="12191999" cy="47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/>
            <a:r>
              <a:rPr lang="en-US" sz="2000" dirty="0">
                <a:solidFill>
                  <a:schemeClr val="tx2"/>
                </a:solidFill>
                <a:latin typeface="Avenir Next LT Pro" panose="020B0504020202020204" pitchFamily="34" charset="0"/>
              </a:rPr>
              <a:t>Acquired in 2022 | Our First Rental Community</a:t>
            </a:r>
          </a:p>
        </p:txBody>
      </p:sp>
    </p:spTree>
    <p:extLst>
      <p:ext uri="{BB962C8B-B14F-4D97-AF65-F5344CB8AC3E}">
        <p14:creationId xmlns:p14="http://schemas.microsoft.com/office/powerpoint/2010/main" val="192044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27865" y="1543714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The View Alexandria by Goodwin Living </a:t>
            </a:r>
            <a:br>
              <a:rPr lang="en-US" dirty="0">
                <a:solidFill>
                  <a:srgbClr val="4F5251"/>
                </a:solidFill>
                <a:latin typeface="Avenir Next LT Pro Demi" panose="020B0704020202020204" pitchFamily="34" charset="0"/>
              </a:rPr>
            </a:br>
            <a:r>
              <a:rPr lang="en-US" sz="2000" dirty="0">
                <a:solidFill>
                  <a:srgbClr val="4F5251"/>
                </a:solidFill>
                <a:latin typeface="Avenir Next LT Pro" panose="020B0504020202020204" pitchFamily="34" charset="0"/>
              </a:rPr>
              <a:t>(formerly Hermitage Northern Virginia)</a:t>
            </a:r>
            <a:br>
              <a:rPr lang="en-US" sz="20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endParaRPr lang="en-US" sz="20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Fee-for-Service Contract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Community + Month-to-Month Fees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Independent Living, Assisted Living &amp; Long-Term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   Nursing Care – all on the same campus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Access to skilled nursing at other Goodwin Living campuses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Specialized care services such as Home Care, Rehabilitation,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Home Health &amp; Hospice available right on campus from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   Goodwin Living Home &amp; Community Based Services</a:t>
            </a:r>
          </a:p>
          <a:p>
            <a:pPr marL="0" indent="0">
              <a:lnSpc>
                <a:spcPct val="95000"/>
              </a:lnSpc>
              <a:buNone/>
            </a:pPr>
            <a:endParaRPr lang="en-US" sz="2400" dirty="0">
              <a:solidFill>
                <a:srgbClr val="4F5251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C86522-9974-5DAA-865E-9503CE8FEF63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FFD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57FF9-9E7C-6DA8-BB2B-2ADA575B8FB9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rgbClr val="4F5251"/>
                </a:solidFill>
                <a:latin typeface="+mj-lt"/>
              </a:rPr>
              <a:t>Campus Living &amp; Lifestyle</a:t>
            </a:r>
          </a:p>
        </p:txBody>
      </p:sp>
    </p:spTree>
    <p:extLst>
      <p:ext uri="{BB962C8B-B14F-4D97-AF65-F5344CB8AC3E}">
        <p14:creationId xmlns:p14="http://schemas.microsoft.com/office/powerpoint/2010/main" val="122964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0A0614E6-09C1-502A-8805-E670126CB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F52AC-2CFC-D6B3-67F9-AC4704A1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7" t="36509" b="22460"/>
          <a:stretch/>
        </p:blipFill>
        <p:spPr>
          <a:xfrm>
            <a:off x="1524" y="0"/>
            <a:ext cx="12188952" cy="6861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B239C3-C0A1-B37E-2F12-8890CF76A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1" r="23254"/>
          <a:stretch/>
        </p:blipFill>
        <p:spPr>
          <a:xfrm>
            <a:off x="10274704" y="0"/>
            <a:ext cx="1917296" cy="1917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77F42-1870-7BE2-E474-4B9C496A981A}"/>
              </a:ext>
            </a:extLst>
          </p:cNvPr>
          <p:cNvSpPr/>
          <p:nvPr/>
        </p:nvSpPr>
        <p:spPr>
          <a:xfrm>
            <a:off x="-1" y="4615555"/>
            <a:ext cx="12192001" cy="1422401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21;g12eadb1c593_4_0">
            <a:extLst>
              <a:ext uri="{FF2B5EF4-FFF2-40B4-BE49-F238E27FC236}">
                <a16:creationId xmlns:a16="http://schemas.microsoft.com/office/drawing/2014/main" id="{AF212A1B-76D7-F6C8-895A-F7D1CA78F1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" y="4836836"/>
            <a:ext cx="12192000" cy="7026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Forest Hills of DC by Goodwin Living</a:t>
            </a:r>
          </a:p>
        </p:txBody>
      </p:sp>
      <p:sp>
        <p:nvSpPr>
          <p:cNvPr id="12" name="Google Shape;121;g12eadb1c593_4_0">
            <a:extLst>
              <a:ext uri="{FF2B5EF4-FFF2-40B4-BE49-F238E27FC236}">
                <a16:creationId xmlns:a16="http://schemas.microsoft.com/office/drawing/2014/main" id="{FD9E3379-5BB9-3B55-2ED7-81E567047D4A}"/>
              </a:ext>
            </a:extLst>
          </p:cNvPr>
          <p:cNvSpPr txBox="1">
            <a:spLocks/>
          </p:cNvSpPr>
          <p:nvPr/>
        </p:nvSpPr>
        <p:spPr>
          <a:xfrm>
            <a:off x="1" y="5377104"/>
            <a:ext cx="12191999" cy="47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/>
            <a:r>
              <a:rPr lang="en-US" sz="2000" dirty="0">
                <a:solidFill>
                  <a:schemeClr val="tx2"/>
                </a:solidFill>
                <a:latin typeface="Avenir Next LT Pro" panose="020B0504020202020204" pitchFamily="34" charset="0"/>
              </a:rPr>
              <a:t>Affiliated in 2025 | Our First D.C.-Based Community</a:t>
            </a:r>
          </a:p>
        </p:txBody>
      </p:sp>
    </p:spTree>
    <p:extLst>
      <p:ext uri="{BB962C8B-B14F-4D97-AF65-F5344CB8AC3E}">
        <p14:creationId xmlns:p14="http://schemas.microsoft.com/office/powerpoint/2010/main" val="294421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BFA27BD2-3C52-502D-48CD-18B6FA92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704D88-5975-C9B1-F929-81E626F1A436}"/>
              </a:ext>
            </a:extLst>
          </p:cNvPr>
          <p:cNvSpPr txBox="1">
            <a:spLocks/>
          </p:cNvSpPr>
          <p:nvPr/>
        </p:nvSpPr>
        <p:spPr>
          <a:xfrm>
            <a:off x="527865" y="1543714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Forest Hills of DC by Goodwin Living </a:t>
            </a:r>
            <a:br>
              <a:rPr lang="en-US" sz="20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endParaRPr lang="en-US" sz="20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More than 130 years of service to older </a:t>
            </a:r>
            <a:r>
              <a:rPr lang="en-US" sz="2400">
                <a:solidFill>
                  <a:srgbClr val="4F5251"/>
                </a:solidFill>
                <a:latin typeface="Avenir Next LT Pro" panose="020B0504020202020204" pitchFamily="34" charset="0"/>
              </a:rPr>
              <a:t>adults in D.C.</a:t>
            </a: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Fee-for-Service Contract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Community + Month-to-Month Fees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Assisted Living, Memory Care, Short-Term Rehabilitation,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Long-Term Nursing Care &amp; Respite Care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5-star rating of 55-bed skilled nursing facility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Walkable neighborhood steps away in NW D.C., featuring restaurants, 	  	 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shops, and Politics and Prose bookstore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51E51B-2AD7-3563-EA09-2E3CE887BD78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003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9BEF33-D4FD-9DED-331E-4212BFE4CD63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Campus Living &amp; Lifestyle</a:t>
            </a:r>
          </a:p>
        </p:txBody>
      </p:sp>
    </p:spTree>
    <p:extLst>
      <p:ext uri="{BB962C8B-B14F-4D97-AF65-F5344CB8AC3E}">
        <p14:creationId xmlns:p14="http://schemas.microsoft.com/office/powerpoint/2010/main" val="203451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2D0EB2-1A71-A4C0-7CF5-FDF80285519A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4F5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2AD69D-3A79-663D-462B-A72B965804DC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Options for Aging in Place</a:t>
            </a:r>
          </a:p>
        </p:txBody>
      </p:sp>
      <p:pic>
        <p:nvPicPr>
          <p:cNvPr id="26" name="Picture 25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34106449-C58A-B930-3040-4765D25BB1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27" y="1518339"/>
            <a:ext cx="2926080" cy="2194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FCC60C-9019-CB5C-B38A-826A56DE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8482"/>
            <a:ext cx="2932817" cy="2194560"/>
          </a:xfrm>
          <a:prstGeom prst="rect">
            <a:avLst/>
          </a:prstGeom>
        </p:spPr>
      </p:pic>
      <p:pic>
        <p:nvPicPr>
          <p:cNvPr id="28" name="Picture 27" descr="A picture containing person, floor, standing&#10;&#10;Description automatically generated">
            <a:extLst>
              <a:ext uri="{FF2B5EF4-FFF2-40B4-BE49-F238E27FC236}">
                <a16:creationId xmlns:a16="http://schemas.microsoft.com/office/drawing/2014/main" id="{1753591E-0F76-35F5-5874-9C21FAA20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242" y="1518339"/>
            <a:ext cx="2926080" cy="2194560"/>
          </a:xfrm>
          <a:prstGeom prst="rect">
            <a:avLst/>
          </a:prstGeom>
        </p:spPr>
      </p:pic>
      <p:pic>
        <p:nvPicPr>
          <p:cNvPr id="30" name="Picture 29" descr="A person kissing a person&#10;&#10;Description automatically generated with medium confidence">
            <a:extLst>
              <a:ext uri="{FF2B5EF4-FFF2-40B4-BE49-F238E27FC236}">
                <a16:creationId xmlns:a16="http://schemas.microsoft.com/office/drawing/2014/main" id="{25A3E1FB-D64F-D073-EC30-A477F96D1D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6532" y="1518339"/>
            <a:ext cx="2945468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6ADB3-C7CE-55AE-3973-CF17836B63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7240" y="4254390"/>
            <a:ext cx="2296483" cy="149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12543-A8EA-BE2F-1A2B-149782A8AF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63113" y="4254390"/>
            <a:ext cx="1977592" cy="1499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499A1D-FE28-217A-686B-A6BAAD9244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27742" y="4254390"/>
            <a:ext cx="1919668" cy="1492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AD1A80-E243-5E69-5C47-45263F1BA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761429" y="4254390"/>
            <a:ext cx="1287665" cy="1561348"/>
          </a:xfrm>
          <a:prstGeom prst="rect">
            <a:avLst/>
          </a:prstGeom>
        </p:spPr>
      </p:pic>
      <p:pic>
        <p:nvPicPr>
          <p:cNvPr id="4" name="Picture 3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76AAC74D-1803-976E-6259-7E5C55046F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724" y="4254390"/>
            <a:ext cx="1620036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27865" y="1487157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800" dirty="0">
                <a:solidFill>
                  <a:srgbClr val="C6579A"/>
                </a:solidFill>
                <a:latin typeface="Avenir Next LT Pro Demi" panose="020B0704020202020204" pitchFamily="34" charset="0"/>
              </a:rPr>
              <a:t>Goodwin Living At Home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Active adults ages 55+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Offers coverage for future care costs (in-home or in-facility)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Provides care coordination for members when needed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Other benefits: social events, annual check-ins, home safety assessments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en-US" sz="1200" dirty="0">
                <a:solidFill>
                  <a:schemeClr val="accent5"/>
                </a:solidFill>
                <a:latin typeface="Avenir Next LT Pro Demi" panose="020B0704020202020204" pitchFamily="34" charset="0"/>
              </a:rPr>
            </a:br>
            <a:r>
              <a:rPr lang="en-US" sz="2800" dirty="0">
                <a:solidFill>
                  <a:schemeClr val="accent5"/>
                </a:solidFill>
                <a:latin typeface="Avenir Next LT Pro Demi" panose="020B0704020202020204" pitchFamily="34" charset="0"/>
              </a:rPr>
              <a:t>Goodwin Rehabilitation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Physical, Occupational, Cognitive &amp; Speech Therapy services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Offered to those receiving rehabilitative services on our campuses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Limited out-patient services to Goodwin Living At Home Members</a:t>
            </a:r>
            <a:endParaRPr lang="en-US" sz="2400" dirty="0">
              <a:solidFill>
                <a:srgbClr val="4F5251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C86522-9974-5DAA-865E-9503CE8FEF63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57FF9-9E7C-6DA8-BB2B-2ADA575B8FB9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Options for Aging in Place</a:t>
            </a:r>
          </a:p>
        </p:txBody>
      </p:sp>
    </p:spTree>
    <p:extLst>
      <p:ext uri="{BB962C8B-B14F-4D97-AF65-F5344CB8AC3E}">
        <p14:creationId xmlns:p14="http://schemas.microsoft.com/office/powerpoint/2010/main" val="71307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27865" y="1487157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accent6"/>
                </a:solidFill>
                <a:latin typeface="Avenir Next LT Pro Demi" panose="020B0704020202020204" pitchFamily="34" charset="0"/>
              </a:rPr>
              <a:t>Goodwin Home Health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Skilled nursing and therapy services delivered to you at home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Additional services from home health aide and social worker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Medicare-certified specialized healthcare service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Other forms of insurance also accepted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1600" dirty="0">
                <a:solidFill>
                  <a:srgbClr val="4F5251"/>
                </a:solidFill>
                <a:latin typeface="Avenir Next LT Pro" panose="020B0504020202020204" pitchFamily="34" charset="0"/>
              </a:rPr>
              <a:t>	</a:t>
            </a: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B2A9"/>
                </a:solidFill>
                <a:latin typeface="Avenir Next LT Pro Demi" panose="020B0704020202020204" pitchFamily="34" charset="0"/>
              </a:rPr>
              <a:t>Goodwin Hospice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Comfort care when you and your loved ones need it most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Comprehensive services coordinated with your own medical care team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Symptom control, personal care, social work and spiritual support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Provided to individuals 18 and older with terminal illness</a:t>
            </a:r>
            <a:endParaRPr lang="en-US" sz="2400" dirty="0">
              <a:solidFill>
                <a:srgbClr val="4F5251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C86522-9974-5DAA-865E-9503CE8FEF63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57FF9-9E7C-6DA8-BB2B-2ADA575B8FB9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Options for Aging in Place</a:t>
            </a:r>
          </a:p>
        </p:txBody>
      </p:sp>
    </p:spTree>
    <p:extLst>
      <p:ext uri="{BB962C8B-B14F-4D97-AF65-F5344CB8AC3E}">
        <p14:creationId xmlns:p14="http://schemas.microsoft.com/office/powerpoint/2010/main" val="126320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BA89459E-6230-421E-DA71-4EDA33D5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B3CF76-452E-39FE-2C13-1B58663FE9B1}"/>
              </a:ext>
            </a:extLst>
          </p:cNvPr>
          <p:cNvSpPr txBox="1">
            <a:spLocks/>
          </p:cNvSpPr>
          <p:nvPr/>
        </p:nvSpPr>
        <p:spPr>
          <a:xfrm>
            <a:off x="527865" y="1487157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accent3"/>
                </a:solidFill>
                <a:latin typeface="Avenir Next LT Pro Demi" panose="020B0704020202020204" pitchFamily="34" charset="0"/>
              </a:rPr>
              <a:t>Goodwin Home Care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Personal Care, homemaking services, companionship, medical and social 	 	   appointment escort services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Caregivers are trained in StrongerMemory, a brain health program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designed to help those facing mild cognitive challenges or an early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diagnosis of dementia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Home Exercise Program (HEP)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Licensed Certified Nursing Assistants (CNA) and Personal Care Aides (PCA)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who provide your personal care services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24-hour on call support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8F5C53-F92B-B40B-E833-2DBFA525CD5F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5D3402-DD53-130A-0694-7686382F8513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Options for Aging in Place</a:t>
            </a:r>
          </a:p>
        </p:txBody>
      </p:sp>
    </p:spTree>
    <p:extLst>
      <p:ext uri="{BB962C8B-B14F-4D97-AF65-F5344CB8AC3E}">
        <p14:creationId xmlns:p14="http://schemas.microsoft.com/office/powerpoint/2010/main" val="42892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FEF473-6FD6-7A50-A5ED-A187D31105AA}"/>
              </a:ext>
            </a:extLst>
          </p:cNvPr>
          <p:cNvSpPr/>
          <p:nvPr/>
        </p:nvSpPr>
        <p:spPr>
          <a:xfrm>
            <a:off x="-254214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20E87D-FE25-CDB9-52DD-A9481E8997FD}"/>
              </a:ext>
            </a:extLst>
          </p:cNvPr>
          <p:cNvSpPr txBox="1">
            <a:spLocks/>
          </p:cNvSpPr>
          <p:nvPr/>
        </p:nvSpPr>
        <p:spPr>
          <a:xfrm>
            <a:off x="514811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Other Innovative Offerings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FFEDD-3B69-9640-F84B-36941E852AE4}"/>
              </a:ext>
            </a:extLst>
          </p:cNvPr>
          <p:cNvSpPr/>
          <p:nvPr/>
        </p:nvSpPr>
        <p:spPr>
          <a:xfrm>
            <a:off x="9321865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17669A6-4D2A-1C10-D2D6-855BA888B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76"/>
          <a:stretch/>
        </p:blipFill>
        <p:spPr>
          <a:xfrm>
            <a:off x="514811" y="1591056"/>
            <a:ext cx="8578428" cy="367588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62B5008-237C-235A-8706-C09C37DC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28" r="41939"/>
          <a:stretch/>
        </p:blipFill>
        <p:spPr>
          <a:xfrm>
            <a:off x="7029455" y="3355945"/>
            <a:ext cx="3875230" cy="192417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B2DC7F1-8687-9E4C-C206-EFD1FD75D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36"/>
          <a:stretch/>
        </p:blipFill>
        <p:spPr>
          <a:xfrm>
            <a:off x="9409741" y="190918"/>
            <a:ext cx="2335559" cy="2011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E20E74-6EF3-9934-2458-46EA274E1F48}"/>
              </a:ext>
            </a:extLst>
          </p:cNvPr>
          <p:cNvSpPr txBox="1"/>
          <p:nvPr/>
        </p:nvSpPr>
        <p:spPr>
          <a:xfrm>
            <a:off x="8005012" y="4870299"/>
            <a:ext cx="437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4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30 Minutes A Day </a:t>
            </a:r>
            <a:br>
              <a:rPr lang="en-US" sz="2400" dirty="0">
                <a:solidFill>
                  <a:srgbClr val="4F5251"/>
                </a:solidFill>
                <a:latin typeface="Avenir Next LT Pro Demi" panose="020B07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3 Simple Exercises</a:t>
            </a:r>
            <a:endParaRPr lang="en-US" sz="2400" b="0" i="0" dirty="0">
              <a:solidFill>
                <a:srgbClr val="4F5251"/>
              </a:solidFill>
              <a:effectLst/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6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FEF473-6FD6-7A50-A5ED-A187D31105AA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20E87D-FE25-CDB9-52DD-A9481E8997FD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Other Innovative Offerings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FFEDD-3B69-9640-F84B-36941E852AE4}"/>
              </a:ext>
            </a:extLst>
          </p:cNvPr>
          <p:cNvSpPr/>
          <p:nvPr/>
        </p:nvSpPr>
        <p:spPr>
          <a:xfrm>
            <a:off x="9334919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62B5008-237C-235A-8706-C09C37DCE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39"/>
          <a:stretch/>
        </p:blipFill>
        <p:spPr>
          <a:xfrm>
            <a:off x="6096000" y="2506982"/>
            <a:ext cx="4374831" cy="258071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B2DC7F1-8687-9E4C-C206-EFD1FD75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6"/>
          <a:stretch/>
        </p:blipFill>
        <p:spPr>
          <a:xfrm>
            <a:off x="9422795" y="190918"/>
            <a:ext cx="2335559" cy="20116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0A8D4C-DD0C-8469-330B-6B4C079799F8}"/>
              </a:ext>
            </a:extLst>
          </p:cNvPr>
          <p:cNvSpPr txBox="1">
            <a:spLocks/>
          </p:cNvSpPr>
          <p:nvPr/>
        </p:nvSpPr>
        <p:spPr>
          <a:xfrm>
            <a:off x="582128" y="1553459"/>
            <a:ext cx="8121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Proven Effective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Research in Partnership with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George Mason University</a:t>
            </a:r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Easy to Use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30 minutes a day spent doing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simple math, reading out loud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writing by hand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</a:t>
            </a:r>
          </a:p>
          <a:p>
            <a:pPr marL="0" indent="0">
              <a:buFont typeface="Arial"/>
              <a:buNone/>
            </a:pPr>
            <a:r>
              <a:rPr lang="en-US" sz="28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Available at No Cost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  <a:t>	download the workbook and</a:t>
            </a:r>
            <a:b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  <a:t>	follow us on Facebook to stay</a:t>
            </a:r>
            <a:b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  <a:t>      in touch and find groups</a:t>
            </a:r>
          </a:p>
        </p:txBody>
      </p:sp>
    </p:spTree>
    <p:extLst>
      <p:ext uri="{BB962C8B-B14F-4D97-AF65-F5344CB8AC3E}">
        <p14:creationId xmlns:p14="http://schemas.microsoft.com/office/powerpoint/2010/main" val="228061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2CD20D-F599-1FBD-1432-3FD2A1965965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2AD69D-3A79-663D-462B-A72B965804DC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Mission | Vision | Approach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82128" y="1638302"/>
            <a:ext cx="8121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Our Mission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To support, honor and uplift the lives of older adults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and the people who care for them</a:t>
            </a:r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Our Vision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Expand the places and ways we serve older adults</a:t>
            </a:r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Our Approach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We’re a not-for-profit, faith-based senior living and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healthcare organization. We ensure that we can all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thrive and live our lives with purpose at any age.</a:t>
            </a:r>
            <a:b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93448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FEF473-6FD6-7A50-A5ED-A187D31105AA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20E87D-FE25-CDB9-52DD-A9481E8997FD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Other Innovative Offerings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FFEDD-3B69-9640-F84B-36941E852AE4}"/>
              </a:ext>
            </a:extLst>
          </p:cNvPr>
          <p:cNvSpPr/>
          <p:nvPr/>
        </p:nvSpPr>
        <p:spPr>
          <a:xfrm>
            <a:off x="9334919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B2DC7F1-8687-9E4C-C206-EFD1FD75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6"/>
          <a:stretch/>
        </p:blipFill>
        <p:spPr>
          <a:xfrm>
            <a:off x="9422795" y="190918"/>
            <a:ext cx="2335559" cy="201168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577316-F49D-3E33-9D35-B35D181D7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242"/>
          <a:stretch/>
        </p:blipFill>
        <p:spPr>
          <a:xfrm>
            <a:off x="622135" y="1742262"/>
            <a:ext cx="4144977" cy="3348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12E5A0-5057-4D98-6481-B246DB81B67B}"/>
              </a:ext>
            </a:extLst>
          </p:cNvPr>
          <p:cNvSpPr txBox="1"/>
          <p:nvPr/>
        </p:nvSpPr>
        <p:spPr>
          <a:xfrm>
            <a:off x="4960881" y="1742262"/>
            <a:ext cx="4461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Inspired by a resident who </a:t>
            </a:r>
            <a:b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helped our Foundation to</a:t>
            </a:r>
            <a:b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launch the program in 2018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  <a:t>Available to team members </a:t>
            </a:r>
            <a:b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  <a:t>and their family members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Offers grant funds to pay for </a:t>
            </a:r>
            <a:b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application fees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  <a:t>Connects team members with resident tutors who help them prepare for the exam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More than 150 grant recipients!</a:t>
            </a:r>
          </a:p>
        </p:txBody>
      </p:sp>
    </p:spTree>
    <p:extLst>
      <p:ext uri="{BB962C8B-B14F-4D97-AF65-F5344CB8AC3E}">
        <p14:creationId xmlns:p14="http://schemas.microsoft.com/office/powerpoint/2010/main" val="406019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2CD20D-F599-1FBD-1432-3FD2A1965965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2AD69D-3A79-663D-462B-A72B965804DC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Your Partner in Aging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82128" y="1638302"/>
            <a:ext cx="8121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Whether you prefer to age in your own home or move to a campus to enjoy community lifestyle, Goodwin Living is here to help you realize your dreams and age in the places and ways you wish.</a:t>
            </a:r>
            <a:endParaRPr lang="en-US" sz="2800" dirty="0">
              <a:solidFill>
                <a:srgbClr val="4F5251"/>
              </a:solidFill>
              <a:latin typeface="Avenir Next LT Pro Demi" panose="020B0704020202020204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We also welcome anyone seeking to pursue a career that offers opportunities to grown and work with purpose.</a:t>
            </a:r>
            <a:endParaRPr lang="en-US" dirty="0">
              <a:solidFill>
                <a:srgbClr val="4F5251"/>
              </a:solidFill>
              <a:latin typeface="Avenir Next LT Pro" panose="020B05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400" dirty="0">
              <a:solidFill>
                <a:srgbClr val="4F5251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0CACDE-2296-06F2-B225-C499E952368E}"/>
              </a:ext>
            </a:extLst>
          </p:cNvPr>
          <p:cNvSpPr/>
          <p:nvPr/>
        </p:nvSpPr>
        <p:spPr>
          <a:xfrm>
            <a:off x="9304774" y="0"/>
            <a:ext cx="2887226" cy="310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FE384-81C9-FAB8-AAB5-6E4A76AE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09880" y="1638302"/>
            <a:ext cx="2408373" cy="291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7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exercising&#10;&#10;Description automatically generated with low confidence">
            <a:extLst>
              <a:ext uri="{FF2B5EF4-FFF2-40B4-BE49-F238E27FC236}">
                <a16:creationId xmlns:a16="http://schemas.microsoft.com/office/drawing/2014/main" id="{656FAE9D-9686-8693-43BD-720202244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5583C5-3902-CF05-CF6E-E484AC87600C}"/>
              </a:ext>
            </a:extLst>
          </p:cNvPr>
          <p:cNvSpPr/>
          <p:nvPr/>
        </p:nvSpPr>
        <p:spPr>
          <a:xfrm>
            <a:off x="15240" y="4144049"/>
            <a:ext cx="12192001" cy="1422401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8A2A2-F3C3-8C4C-9C79-6007E471C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59" r="22371"/>
          <a:stretch/>
        </p:blipFill>
        <p:spPr>
          <a:xfrm>
            <a:off x="9467725" y="0"/>
            <a:ext cx="2724275" cy="2724725"/>
          </a:xfrm>
          <a:prstGeom prst="rect">
            <a:avLst/>
          </a:prstGeom>
        </p:spPr>
      </p:pic>
      <p:sp>
        <p:nvSpPr>
          <p:cNvPr id="9" name="Google Shape;121;g12eadb1c593_4_0">
            <a:extLst>
              <a:ext uri="{FF2B5EF4-FFF2-40B4-BE49-F238E27FC236}">
                <a16:creationId xmlns:a16="http://schemas.microsoft.com/office/drawing/2014/main" id="{DA4C31A9-6B4A-87FF-DDB1-AA00402BFB7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" y="4314982"/>
            <a:ext cx="12192000" cy="7026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Live Your Life With Purpose</a:t>
            </a:r>
          </a:p>
        </p:txBody>
      </p:sp>
      <p:sp>
        <p:nvSpPr>
          <p:cNvPr id="10" name="Google Shape;121;g12eadb1c593_4_0">
            <a:extLst>
              <a:ext uri="{FF2B5EF4-FFF2-40B4-BE49-F238E27FC236}">
                <a16:creationId xmlns:a16="http://schemas.microsoft.com/office/drawing/2014/main" id="{8848BAD2-799A-8D2A-3771-52B7D0F05E10}"/>
              </a:ext>
            </a:extLst>
          </p:cNvPr>
          <p:cNvSpPr txBox="1">
            <a:spLocks/>
          </p:cNvSpPr>
          <p:nvPr/>
        </p:nvSpPr>
        <p:spPr>
          <a:xfrm>
            <a:off x="-1" y="4855250"/>
            <a:ext cx="12191999" cy="47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/>
            <a:r>
              <a:rPr lang="en-US" sz="2000" dirty="0">
                <a:solidFill>
                  <a:schemeClr val="tx2"/>
                </a:solidFill>
                <a:latin typeface="Avenir Next LT Pro" panose="020B0504020202020204" pitchFamily="34" charset="0"/>
              </a:rPr>
              <a:t>Learn more at GoodwinLiving.org</a:t>
            </a:r>
          </a:p>
        </p:txBody>
      </p:sp>
    </p:spTree>
    <p:extLst>
      <p:ext uri="{BB962C8B-B14F-4D97-AF65-F5344CB8AC3E}">
        <p14:creationId xmlns:p14="http://schemas.microsoft.com/office/powerpoint/2010/main" val="50624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FFFEDD-3B69-9640-F84B-36941E852AE4}"/>
              </a:ext>
            </a:extLst>
          </p:cNvPr>
          <p:cNvSpPr/>
          <p:nvPr/>
        </p:nvSpPr>
        <p:spPr>
          <a:xfrm>
            <a:off x="9334919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E5D35-E650-6B02-AC79-DCF58947C4E0}"/>
              </a:ext>
            </a:extLst>
          </p:cNvPr>
          <p:cNvSpPr/>
          <p:nvPr/>
        </p:nvSpPr>
        <p:spPr>
          <a:xfrm>
            <a:off x="527865" y="6149591"/>
            <a:ext cx="10987546" cy="63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FEF473-6FD6-7A50-A5ED-A187D31105AA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4F5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20E87D-FE25-CDB9-52DD-A9481E8997FD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Our Range of Services</a:t>
            </a:r>
          </a:p>
        </p:txBody>
      </p:sp>
      <p:pic>
        <p:nvPicPr>
          <p:cNvPr id="10" name="Picture 9" descr="A logo of a company&#10;&#10;AI-generated content may be incorrect.">
            <a:extLst>
              <a:ext uri="{FF2B5EF4-FFF2-40B4-BE49-F238E27FC236}">
                <a16:creationId xmlns:a16="http://schemas.microsoft.com/office/drawing/2014/main" id="{4DDF0F44-C696-0615-CC67-F6CB71F9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1337310"/>
            <a:ext cx="9814560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4D4777D2-1216-D6F8-0547-790F33FC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0FCE6A-3EAE-87B6-6A97-3B250089B8E9}"/>
              </a:ext>
            </a:extLst>
          </p:cNvPr>
          <p:cNvSpPr/>
          <p:nvPr/>
        </p:nvSpPr>
        <p:spPr>
          <a:xfrm>
            <a:off x="9334919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81954C-85BF-6B88-70A2-86C83BFD5B09}"/>
              </a:ext>
            </a:extLst>
          </p:cNvPr>
          <p:cNvSpPr/>
          <p:nvPr/>
        </p:nvSpPr>
        <p:spPr>
          <a:xfrm>
            <a:off x="527865" y="6149591"/>
            <a:ext cx="10987546" cy="63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logos with text&#10;&#10;AI-generated content may be incorrect.">
            <a:extLst>
              <a:ext uri="{FF2B5EF4-FFF2-40B4-BE49-F238E27FC236}">
                <a16:creationId xmlns:a16="http://schemas.microsoft.com/office/drawing/2014/main" id="{0120F2EA-B5EF-7BE6-05D7-5BD2F428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FEF473-6FD6-7A50-A5ED-A187D31105AA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4F5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20E87D-FE25-CDB9-52DD-A9481E8997FD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Other Innovative Offerings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FFEDD-3B69-9640-F84B-36941E852AE4}"/>
              </a:ext>
            </a:extLst>
          </p:cNvPr>
          <p:cNvSpPr/>
          <p:nvPr/>
        </p:nvSpPr>
        <p:spPr>
          <a:xfrm>
            <a:off x="9334919" y="0"/>
            <a:ext cx="2857081" cy="291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62B5008-237C-235A-8706-C09C37DCE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39"/>
          <a:stretch/>
        </p:blipFill>
        <p:spPr>
          <a:xfrm>
            <a:off x="527865" y="1591582"/>
            <a:ext cx="3875230" cy="2286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B2DC7F1-8687-9E4C-C206-EFD1FD75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6"/>
          <a:stretch/>
        </p:blipFill>
        <p:spPr>
          <a:xfrm>
            <a:off x="9422795" y="190918"/>
            <a:ext cx="2335559" cy="201168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577316-F49D-3E33-9D35-B35D181D7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242"/>
          <a:stretch/>
        </p:blipFill>
        <p:spPr>
          <a:xfrm>
            <a:off x="5764456" y="1742262"/>
            <a:ext cx="2829993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E20E74-6EF3-9934-2458-46EA274E1F48}"/>
              </a:ext>
            </a:extLst>
          </p:cNvPr>
          <p:cNvSpPr txBox="1"/>
          <p:nvPr/>
        </p:nvSpPr>
        <p:spPr>
          <a:xfrm>
            <a:off x="424205" y="4422742"/>
            <a:ext cx="4374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8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 breakthrough brain health program that is designed for everyone. </a:t>
            </a:r>
            <a:r>
              <a:rPr lang="en-US" sz="1800" dirty="0">
                <a:solidFill>
                  <a:schemeClr val="tx1"/>
                </a:solidFill>
                <a:latin typeface="Avenir Next LT Pro" panose="020B0504020202020204" pitchFamily="34" charset="0"/>
              </a:rPr>
              <a:t>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asy to use and fun, StrongerMemory has been proven to be effective.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venir Next LT Pro Demi" panose="020B0704020202020204" pitchFamily="34" charset="0"/>
              </a:rPr>
              <a:t>It’s available at no cost to anyone who wishes to use it.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2E5A0-5057-4D98-6481-B246DB81B67B}"/>
              </a:ext>
            </a:extLst>
          </p:cNvPr>
          <p:cNvSpPr txBox="1"/>
          <p:nvPr/>
        </p:nvSpPr>
        <p:spPr>
          <a:xfrm>
            <a:off x="5139179" y="4422742"/>
            <a:ext cx="4374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8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In 2018, we launched a U.S. citizenship program for our team members. With the U.S. facing a workforce crisis, we built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venir Next LT Pro Demi" panose="020B0704020202020204" pitchFamily="34" charset="0"/>
              </a:rPr>
              <a:t>a playbook designed to help other organizations start similar programs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. </a:t>
            </a:r>
            <a:endParaRPr lang="en-US" sz="1800" b="0" i="0" dirty="0">
              <a:solidFill>
                <a:schemeClr val="tx1"/>
              </a:solidFill>
              <a:effectLst/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0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BE4BA-0ACD-3418-EE96-67D27E4CED61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rgbClr val="4F5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2AD69D-3A79-663D-462B-A72B965804DC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Campus Living &amp; Lifestyle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D1584C-7D46-8E7F-DA30-D169B8014A86}"/>
              </a:ext>
            </a:extLst>
          </p:cNvPr>
          <p:cNvGrpSpPr/>
          <p:nvPr/>
        </p:nvGrpSpPr>
        <p:grpSpPr>
          <a:xfrm>
            <a:off x="0" y="1518339"/>
            <a:ext cx="12192000" cy="2194812"/>
            <a:chOff x="0" y="1219771"/>
            <a:chExt cx="12192000" cy="2194812"/>
          </a:xfrm>
        </p:grpSpPr>
        <p:pic>
          <p:nvPicPr>
            <p:cNvPr id="4" name="Picture 3" descr="Two people walking down a hallway&#10;&#10;Description automatically generated with medium confidence">
              <a:extLst>
                <a:ext uri="{FF2B5EF4-FFF2-40B4-BE49-F238E27FC236}">
                  <a16:creationId xmlns:a16="http://schemas.microsoft.com/office/drawing/2014/main" id="{13D0E4CD-5330-E091-E103-287FC5210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300" y="1219771"/>
              <a:ext cx="2926080" cy="2194560"/>
            </a:xfrm>
            <a:prstGeom prst="rect">
              <a:avLst/>
            </a:prstGeom>
          </p:spPr>
        </p:pic>
        <p:pic>
          <p:nvPicPr>
            <p:cNvPr id="6" name="Picture 5" descr="A picture containing indoor, exercise device, sport, person&#10;&#10;Description automatically generated">
              <a:extLst>
                <a:ext uri="{FF2B5EF4-FFF2-40B4-BE49-F238E27FC236}">
                  <a16:creationId xmlns:a16="http://schemas.microsoft.com/office/drawing/2014/main" id="{A789E2ED-4B23-3A6F-794B-DC0E74DDF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20023"/>
              <a:ext cx="2926080" cy="2194560"/>
            </a:xfrm>
            <a:prstGeom prst="rect">
              <a:avLst/>
            </a:prstGeom>
          </p:spPr>
        </p:pic>
        <p:pic>
          <p:nvPicPr>
            <p:cNvPr id="12" name="Picture 11" descr="A picture containing person, sitting&#10;&#10;Description automatically generated">
              <a:extLst>
                <a:ext uri="{FF2B5EF4-FFF2-40B4-BE49-F238E27FC236}">
                  <a16:creationId xmlns:a16="http://schemas.microsoft.com/office/drawing/2014/main" id="{4C1A8650-55F6-B34E-DE58-23ED4AD62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4680" y="1220023"/>
              <a:ext cx="2926080" cy="2194560"/>
            </a:xfrm>
            <a:prstGeom prst="rect">
              <a:avLst/>
            </a:prstGeom>
          </p:spPr>
        </p:pic>
        <p:pic>
          <p:nvPicPr>
            <p:cNvPr id="15" name="Picture 14" descr="A couple of women sitting on a bench&#10;&#10;Description automatically generated with low confidence">
              <a:extLst>
                <a:ext uri="{FF2B5EF4-FFF2-40B4-BE49-F238E27FC236}">
                  <a16:creationId xmlns:a16="http://schemas.microsoft.com/office/drawing/2014/main" id="{3C0B3B01-CB6E-A845-29F9-002D33893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920" y="1219771"/>
              <a:ext cx="2926080" cy="219456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839DF3-76E5-A405-837E-4C67771160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76090" y="4092101"/>
            <a:ext cx="2651765" cy="1724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AEC377-3D30-E6F6-6E84-417E0A2621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294463" y="4092101"/>
            <a:ext cx="3133350" cy="1855379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DC755944-D2F2-B1F9-287D-77B2E1433E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421" y="4092101"/>
            <a:ext cx="1828800" cy="2113811"/>
          </a:xfrm>
          <a:prstGeom prst="rect">
            <a:avLst/>
          </a:prstGeom>
        </p:spPr>
      </p:pic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D7BF70A-ED25-D67D-9C94-2AACEE9206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9830" y="4269052"/>
            <a:ext cx="29260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3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3DB081AC-502B-A5AA-121A-B18772B6C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20D98-BB60-A132-6CC3-AB4F4202C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1" r="23254"/>
          <a:stretch/>
        </p:blipFill>
        <p:spPr>
          <a:xfrm>
            <a:off x="10274704" y="0"/>
            <a:ext cx="1917296" cy="1917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86C232-5E8C-3CC8-466C-555766645D22}"/>
              </a:ext>
            </a:extLst>
          </p:cNvPr>
          <p:cNvSpPr/>
          <p:nvPr/>
        </p:nvSpPr>
        <p:spPr>
          <a:xfrm>
            <a:off x="-1" y="4615555"/>
            <a:ext cx="12192001" cy="1422401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21;g12eadb1c593_4_0">
            <a:extLst>
              <a:ext uri="{FF2B5EF4-FFF2-40B4-BE49-F238E27FC236}">
                <a16:creationId xmlns:a16="http://schemas.microsoft.com/office/drawing/2014/main" id="{C4050202-42B1-8138-C679-CEA6501BC9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" y="4836836"/>
            <a:ext cx="12192000" cy="7026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US" sz="3600" dirty="0">
                <a:solidFill>
                  <a:srgbClr val="4F5251"/>
                </a:solidFill>
                <a:latin typeface="Avenir Next LT Pro Demi" panose="020B0704020202020204" pitchFamily="34" charset="0"/>
              </a:rPr>
              <a:t>Goodwin House Alexandria</a:t>
            </a:r>
          </a:p>
        </p:txBody>
      </p:sp>
      <p:sp>
        <p:nvSpPr>
          <p:cNvPr id="12" name="Google Shape;121;g12eadb1c593_4_0">
            <a:extLst>
              <a:ext uri="{FF2B5EF4-FFF2-40B4-BE49-F238E27FC236}">
                <a16:creationId xmlns:a16="http://schemas.microsoft.com/office/drawing/2014/main" id="{5F5BFBA4-E629-7B37-A2A3-0FC0E5791525}"/>
              </a:ext>
            </a:extLst>
          </p:cNvPr>
          <p:cNvSpPr txBox="1">
            <a:spLocks/>
          </p:cNvSpPr>
          <p:nvPr/>
        </p:nvSpPr>
        <p:spPr>
          <a:xfrm>
            <a:off x="-1" y="5377104"/>
            <a:ext cx="12191999" cy="47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/>
            <a:r>
              <a:rPr lang="en-US" sz="2000" dirty="0">
                <a:solidFill>
                  <a:srgbClr val="4F5251"/>
                </a:solidFill>
                <a:latin typeface="Avenir Next LT Pro" panose="020B0504020202020204" pitchFamily="34" charset="0"/>
              </a:rPr>
              <a:t>Opened in 1967 | Our First Life Care Community</a:t>
            </a:r>
          </a:p>
        </p:txBody>
      </p:sp>
    </p:spTree>
    <p:extLst>
      <p:ext uri="{BB962C8B-B14F-4D97-AF65-F5344CB8AC3E}">
        <p14:creationId xmlns:p14="http://schemas.microsoft.com/office/powerpoint/2010/main" val="30794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C560A35F-6536-6FDD-3439-63455C783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20D98-BB60-A132-6CC3-AB4F4202C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1" r="23254"/>
          <a:stretch/>
        </p:blipFill>
        <p:spPr>
          <a:xfrm>
            <a:off x="10274704" y="0"/>
            <a:ext cx="1917296" cy="1917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86C232-5E8C-3CC8-466C-555766645D22}"/>
              </a:ext>
            </a:extLst>
          </p:cNvPr>
          <p:cNvSpPr/>
          <p:nvPr/>
        </p:nvSpPr>
        <p:spPr>
          <a:xfrm>
            <a:off x="-1" y="4615555"/>
            <a:ext cx="12192001" cy="1422401"/>
          </a:xfrm>
          <a:prstGeom prst="rect">
            <a:avLst/>
          </a:prstGeom>
          <a:solidFill>
            <a:schemeClr val="bg1">
              <a:alpha val="904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21;g12eadb1c593_4_0">
            <a:extLst>
              <a:ext uri="{FF2B5EF4-FFF2-40B4-BE49-F238E27FC236}">
                <a16:creationId xmlns:a16="http://schemas.microsoft.com/office/drawing/2014/main" id="{C4050202-42B1-8138-C679-CEA6501BC9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" y="4836836"/>
            <a:ext cx="12192000" cy="7026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Goodwin House Bailey’s Crossroads</a:t>
            </a:r>
          </a:p>
        </p:txBody>
      </p:sp>
      <p:sp>
        <p:nvSpPr>
          <p:cNvPr id="12" name="Google Shape;121;g12eadb1c593_4_0">
            <a:extLst>
              <a:ext uri="{FF2B5EF4-FFF2-40B4-BE49-F238E27FC236}">
                <a16:creationId xmlns:a16="http://schemas.microsoft.com/office/drawing/2014/main" id="{5F5BFBA4-E629-7B37-A2A3-0FC0E5791525}"/>
              </a:ext>
            </a:extLst>
          </p:cNvPr>
          <p:cNvSpPr txBox="1">
            <a:spLocks/>
          </p:cNvSpPr>
          <p:nvPr/>
        </p:nvSpPr>
        <p:spPr>
          <a:xfrm>
            <a:off x="-1" y="5377104"/>
            <a:ext cx="12191999" cy="47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/>
            <a:r>
              <a:rPr lang="en-US" sz="2000" dirty="0">
                <a:solidFill>
                  <a:schemeClr val="tx2"/>
                </a:solidFill>
                <a:latin typeface="Avenir Next LT Pro" panose="020B0504020202020204" pitchFamily="34" charset="0"/>
              </a:rPr>
              <a:t>Opened in 1987 | Our Second Life Care Community</a:t>
            </a:r>
          </a:p>
        </p:txBody>
      </p:sp>
    </p:spTree>
    <p:extLst>
      <p:ext uri="{BB962C8B-B14F-4D97-AF65-F5344CB8AC3E}">
        <p14:creationId xmlns:p14="http://schemas.microsoft.com/office/powerpoint/2010/main" val="310658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AABE7-2212-56D1-B0EA-EA47AB42603B}"/>
              </a:ext>
            </a:extLst>
          </p:cNvPr>
          <p:cNvSpPr txBox="1">
            <a:spLocks/>
          </p:cNvSpPr>
          <p:nvPr/>
        </p:nvSpPr>
        <p:spPr>
          <a:xfrm>
            <a:off x="527865" y="1487157"/>
            <a:ext cx="11319679" cy="494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Goodwin House Alexandria </a:t>
            </a:r>
            <a:br>
              <a:rPr lang="en-US" dirty="0">
                <a:solidFill>
                  <a:schemeClr val="tx2"/>
                </a:solidFill>
                <a:latin typeface="Avenir Next LT Pro Demi" panose="020B07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&amp; Goodwin House Bailey’s Crossroads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endParaRPr lang="en-US" sz="2800" dirty="0">
              <a:solidFill>
                <a:srgbClr val="4F5251"/>
              </a:solidFill>
              <a:latin typeface="Avenir Next LT Pro Demi" panose="020B0704020202020204" pitchFamily="34" charset="0"/>
            </a:endParaRP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Life Care &amp; Fee-for-Service Contract Options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Entrance + Monthly Fees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Independent Living, Assisted Living, Memory Support,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   Skilled &amp; Long-Term Nursing Care – all on same campus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* Specialized services such as Home Care, Rehabilitation,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	   Home Health &amp; Hospice available right on campus from </a:t>
            </a:r>
            <a:b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</a:br>
            <a:r>
              <a:rPr lang="en-US" sz="2400" dirty="0">
                <a:solidFill>
                  <a:srgbClr val="4F5251"/>
                </a:solidFill>
                <a:latin typeface="Avenir Next LT Pro" panose="020B0504020202020204" pitchFamily="34" charset="0"/>
              </a:rPr>
              <a:t>         Goodwin Living Home &amp; Community Based Services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endParaRPr lang="en-US" sz="2400" dirty="0">
              <a:solidFill>
                <a:srgbClr val="4F525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C86522-9974-5DAA-865E-9503CE8FEF63}"/>
              </a:ext>
            </a:extLst>
          </p:cNvPr>
          <p:cNvSpPr/>
          <p:nvPr/>
        </p:nvSpPr>
        <p:spPr>
          <a:xfrm>
            <a:off x="-241160" y="190918"/>
            <a:ext cx="9144000" cy="1143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57FF9-9E7C-6DA8-BB2B-2ADA575B8FB9}"/>
              </a:ext>
            </a:extLst>
          </p:cNvPr>
          <p:cNvSpPr txBox="1">
            <a:spLocks/>
          </p:cNvSpPr>
          <p:nvPr/>
        </p:nvSpPr>
        <p:spPr>
          <a:xfrm>
            <a:off x="527865" y="273228"/>
            <a:ext cx="8229600" cy="86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ts val="6000"/>
              <a:buFont typeface="Palatino Linotype"/>
              <a:buNone/>
              <a:defRPr sz="6000" b="1" i="0" u="none" strike="noStrike" cap="none">
                <a:solidFill>
                  <a:srgbClr val="00529C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b="0" dirty="0">
                <a:solidFill>
                  <a:schemeClr val="bg1"/>
                </a:solidFill>
                <a:latin typeface="+mj-lt"/>
              </a:rPr>
              <a:t>Campus Living &amp; Lifestyle</a:t>
            </a:r>
          </a:p>
        </p:txBody>
      </p:sp>
    </p:spTree>
    <p:extLst>
      <p:ext uri="{BB962C8B-B14F-4D97-AF65-F5344CB8AC3E}">
        <p14:creationId xmlns:p14="http://schemas.microsoft.com/office/powerpoint/2010/main" val="10115188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oodwin Living Official">
      <a:dk1>
        <a:sysClr val="windowText" lastClr="000000"/>
      </a:dk1>
      <a:lt1>
        <a:sysClr val="window" lastClr="FFFFFF"/>
      </a:lt1>
      <a:dk2>
        <a:srgbClr val="54585A"/>
      </a:dk2>
      <a:lt2>
        <a:srgbClr val="FFFFFF"/>
      </a:lt2>
      <a:accent1>
        <a:srgbClr val="0072CE"/>
      </a:accent1>
      <a:accent2>
        <a:srgbClr val="FF671F"/>
      </a:accent2>
      <a:accent3>
        <a:srgbClr val="AF272F"/>
      </a:accent3>
      <a:accent4>
        <a:srgbClr val="FFD040"/>
      </a:accent4>
      <a:accent5>
        <a:srgbClr val="84BD00"/>
      </a:accent5>
      <a:accent6>
        <a:srgbClr val="007A3E"/>
      </a:accent6>
      <a:hlink>
        <a:srgbClr val="00B2A9"/>
      </a:hlink>
      <a:folHlink>
        <a:srgbClr val="C6579A"/>
      </a:folHlink>
    </a:clrScheme>
    <a:fontScheme name="Goodwin Living Official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d08a92-2c3b-4e89-83b8-ae4a58b913de">
      <Terms xmlns="http://schemas.microsoft.com/office/infopath/2007/PartnerControls"/>
    </lcf76f155ced4ddcb4097134ff3c332f>
    <_ip_UnifiedCompliancePolicyUIAction xmlns="http://schemas.microsoft.com/sharepoint/v3" xsi:nil="true"/>
    <TaxCatchAll xmlns="e77affa9-b5c5-48cd-8a0f-0f935961d45b" xsi:nil="true"/>
    <_ip_UnifiedCompliancePolicyProperties xmlns="http://schemas.microsoft.com/sharepoint/v3" xsi:nil="true"/>
    <Tags xmlns="7ad08a92-2c3b-4e89-83b8-ae4a58b913d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67B8090F42C4AB4014773AC34ADDB" ma:contentTypeVersion="19" ma:contentTypeDescription="Create a new document." ma:contentTypeScope="" ma:versionID="384e901d03042fea1b1971e37489461f">
  <xsd:schema xmlns:xsd="http://www.w3.org/2001/XMLSchema" xmlns:xs="http://www.w3.org/2001/XMLSchema" xmlns:p="http://schemas.microsoft.com/office/2006/metadata/properties" xmlns:ns1="http://schemas.microsoft.com/sharepoint/v3" xmlns:ns2="7ad08a92-2c3b-4e89-83b8-ae4a58b913de" xmlns:ns3="e77affa9-b5c5-48cd-8a0f-0f935961d45b" targetNamespace="http://schemas.microsoft.com/office/2006/metadata/properties" ma:root="true" ma:fieldsID="d60631fd750f15f7c8986162f17dc04d" ns1:_="" ns2:_="" ns3:_="">
    <xsd:import namespace="http://schemas.microsoft.com/sharepoint/v3"/>
    <xsd:import namespace="7ad08a92-2c3b-4e89-83b8-ae4a58b913de"/>
    <xsd:import namespace="e77affa9-b5c5-48cd-8a0f-0f935961d45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BillingMetadata" minOccurs="0"/>
                <xsd:element ref="ns2: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08a92-2c3b-4e89-83b8-ae4a58b913d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07874fe-81c1-4f09-b137-6b8edd1cf7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Tags" ma:index="26" nillable="true" ma:displayName="Tags" ma:description="Tag your creations to improve file search! 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MarComms"/>
                        <xsd:enumeration value="Internal"/>
                        <xsd:enumeration value="External"/>
                        <xsd:enumeration value="GHA"/>
                        <xsd:enumeration value="TVA"/>
                        <xsd:enumeration value="GHBC"/>
                        <xsd:enumeration value="Varsity"/>
                        <xsd:enumeration value="FINN"/>
                        <xsd:enumeration value="CSI (Print Collateral)"/>
                        <xsd:enumeration value="Plan B"/>
                        <xsd:enumeration value="Final Version"/>
                        <xsd:enumeration value="In Progress"/>
                        <xsd:enumeration value="Branding"/>
                        <xsd:enumeration value="Social Media"/>
                        <xsd:enumeration value="Sensitive Information"/>
                        <xsd:enumeration value="StrongerMemory"/>
                        <xsd:enumeration value="BrainHealth"/>
                        <xsd:enumeration value="HomeHealth"/>
                        <xsd:enumeration value="Hospice"/>
                        <xsd:enumeration value="HR"/>
                        <xsd:enumeration value="IT"/>
                        <xsd:enumeration value="Sales"/>
                        <xsd:enumeration value="Executive Eyes"/>
                        <xsd:enumeration value="Forest Hills"/>
                        <xsd:enumeration value="GHSR"/>
                        <xsd:enumeration value="HomeCare"/>
                        <xsd:enumeration value="Resident-Facing"/>
                        <xsd:enumeration value="Tools &amp; Systems"/>
                        <xsd:enumeration value="Media"/>
                        <xsd:enumeration value="Archive"/>
                        <xsd:enumeration value="2023"/>
                        <xsd:enumeration value="2024"/>
                        <xsd:enumeration value="2025"/>
                        <xsd:enumeration value="Dining Services"/>
                        <xsd:enumeration value="Finance"/>
                        <xsd:enumeration value="Even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affa9-b5c5-48cd-8a0f-0f935961d45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48d3067-6d87-4e92-b729-eb6e5520a4b1}" ma:internalName="TaxCatchAll" ma:showField="CatchAllData" ma:web="e77affa9-b5c5-48cd-8a0f-0f935961d4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659861-DC13-48FF-96DB-057E8420F241}">
  <ds:schemaRefs>
    <ds:schemaRef ds:uri="http://schemas.microsoft.com/office/2006/metadata/properties"/>
    <ds:schemaRef ds:uri="http://schemas.microsoft.com/office/infopath/2007/PartnerControls"/>
    <ds:schemaRef ds:uri="7ad08a92-2c3b-4e89-83b8-ae4a58b913de"/>
    <ds:schemaRef ds:uri="http://schemas.microsoft.com/sharepoint/v3"/>
    <ds:schemaRef ds:uri="e77affa9-b5c5-48cd-8a0f-0f935961d45b"/>
  </ds:schemaRefs>
</ds:datastoreItem>
</file>

<file path=customXml/itemProps2.xml><?xml version="1.0" encoding="utf-8"?>
<ds:datastoreItem xmlns:ds="http://schemas.openxmlformats.org/officeDocument/2006/customXml" ds:itemID="{18E02D82-4195-432B-8070-35409FD32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ad08a92-2c3b-4e89-83b8-ae4a58b913de"/>
    <ds:schemaRef ds:uri="e77affa9-b5c5-48cd-8a0f-0f935961d4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F06CA0-717A-4F8C-BC5A-335CF4F73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1035</Words>
  <Application>Microsoft Office PowerPoint</Application>
  <PresentationFormat>Widescreen</PresentationFormat>
  <Paragraphs>101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Catie Ramos</dc:creator>
  <cp:lastModifiedBy>Amanda Ranowsky</cp:lastModifiedBy>
  <cp:revision>45</cp:revision>
  <dcterms:created xsi:type="dcterms:W3CDTF">2021-06-28T18:51:54Z</dcterms:created>
  <dcterms:modified xsi:type="dcterms:W3CDTF">2026-03-12T13:36:18Z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0x01010043067B8090F42C4AB4014773AC34ADDB</vt:lpwstr>
  </property>
  <property fmtid="{D5CDD505-2E9C-101B-9397-08002B2CF9AE}" pid="3" name="MediaServiceImageTags">
    <vt:lpwstr/>
  </property>
</Properties>
</file>