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66" r:id="rId5"/>
    <p:sldId id="268" r:id="rId6"/>
    <p:sldId id="273" r:id="rId7"/>
    <p:sldId id="276" r:id="rId8"/>
    <p:sldId id="275" r:id="rId9"/>
    <p:sldId id="274" r:id="rId10"/>
    <p:sldId id="278" r:id="rId11"/>
    <p:sldId id="282" r:id="rId12"/>
    <p:sldId id="283" r:id="rId13"/>
    <p:sldId id="280" r:id="rId14"/>
    <p:sldId id="284" r:id="rId15"/>
    <p:sldId id="261" r:id="rId16"/>
  </p:sldIdLst>
  <p:sldSz cx="12192000" cy="6858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Avenir Next LT Pro" panose="020B0504020202020204" pitchFamily="34" charset="0"/>
      <p:regular r:id="rId22"/>
      <p:bold r:id="rId23"/>
      <p:italic r:id="rId24"/>
      <p:boldItalic r:id="rId25"/>
    </p:embeddedFont>
    <p:embeddedFont>
      <p:font typeface="Avenir Next LT Pro Demi" panose="020B0704020202020204" pitchFamily="34" charset="0"/>
      <p:bold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zGYKfalRSDKhJm/V24lLi0WW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A"/>
    <a:srgbClr val="067940"/>
    <a:srgbClr val="7FBE41"/>
    <a:srgbClr val="CC569B"/>
    <a:srgbClr val="4F5251"/>
    <a:srgbClr val="7F7F7F"/>
    <a:srgbClr val="0A66A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59136-5744-496F-9F4D-E50525A30133}" v="5" dt="2023-06-16T16:28:53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0" autoAdjust="0"/>
    <p:restoredTop sz="94660"/>
  </p:normalViewPr>
  <p:slideViewPr>
    <p:cSldViewPr snapToGrid="0">
      <p:cViewPr>
        <p:scale>
          <a:sx n="66" d="100"/>
          <a:sy n="66" d="100"/>
        </p:scale>
        <p:origin x="17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Ranowsky" userId="45bf0b05-7d07-4ae5-ae6c-84d94a86bc9d" providerId="ADAL" clId="{E3B59136-5744-496F-9F4D-E50525A30133}"/>
    <pc:docChg chg="undo custSel modMainMaster">
      <pc:chgData name="Amanda Ranowsky" userId="45bf0b05-7d07-4ae5-ae6c-84d94a86bc9d" providerId="ADAL" clId="{E3B59136-5744-496F-9F4D-E50525A30133}" dt="2023-06-16T16:28:59.027" v="42" actId="12789"/>
      <pc:docMkLst>
        <pc:docMk/>
      </pc:docMkLst>
      <pc:sldMasterChg chg="addSp delSp modSp mod">
        <pc:chgData name="Amanda Ranowsky" userId="45bf0b05-7d07-4ae5-ae6c-84d94a86bc9d" providerId="ADAL" clId="{E3B59136-5744-496F-9F4D-E50525A30133}" dt="2023-06-16T16:28:59.027" v="42" actId="12789"/>
        <pc:sldMasterMkLst>
          <pc:docMk/>
          <pc:sldMasterMk cId="0" sldId="2147483648"/>
        </pc:sldMasterMkLst>
        <pc:spChg chg="mod">
          <ac:chgData name="Amanda Ranowsky" userId="45bf0b05-7d07-4ae5-ae6c-84d94a86bc9d" providerId="ADAL" clId="{E3B59136-5744-496F-9F4D-E50525A30133}" dt="2023-06-16T16:28:59.027" v="42" actId="12789"/>
          <ac:spMkLst>
            <pc:docMk/>
            <pc:sldMasterMk cId="0" sldId="2147483648"/>
            <ac:spMk id="12" creationId="{D4000EEB-CA67-DF77-AF94-D7288921FF36}"/>
          </ac:spMkLst>
        </pc:spChg>
        <pc:grpChg chg="add mod">
          <ac:chgData name="Amanda Ranowsky" userId="45bf0b05-7d07-4ae5-ae6c-84d94a86bc9d" providerId="ADAL" clId="{E3B59136-5744-496F-9F4D-E50525A30133}" dt="2023-06-16T16:28:59.027" v="42" actId="12789"/>
          <ac:grpSpMkLst>
            <pc:docMk/>
            <pc:sldMasterMk cId="0" sldId="2147483648"/>
            <ac:grpSpMk id="2" creationId="{041A510F-5D1F-A401-6CAD-37D3197C2DC1}"/>
          </ac:grpSpMkLst>
        </pc:grpChg>
        <pc:grpChg chg="del">
          <ac:chgData name="Amanda Ranowsky" userId="45bf0b05-7d07-4ae5-ae6c-84d94a86bc9d" providerId="ADAL" clId="{E3B59136-5744-496F-9F4D-E50525A30133}" dt="2023-06-16T16:24:41.868" v="0" actId="165"/>
          <ac:grpSpMkLst>
            <pc:docMk/>
            <pc:sldMasterMk cId="0" sldId="2147483648"/>
            <ac:grpSpMk id="15" creationId="{BDF51382-3E89-3479-4D0D-2BB516F7D877}"/>
          </ac:grpSpMkLst>
        </pc:grpChg>
        <pc:picChg chg="mod topLvl modCrop">
          <ac:chgData name="Amanda Ranowsky" userId="45bf0b05-7d07-4ae5-ae6c-84d94a86bc9d" providerId="ADAL" clId="{E3B59136-5744-496F-9F4D-E50525A30133}" dt="2023-06-16T16:28:53.988" v="41" actId="164"/>
          <ac:picMkLst>
            <pc:docMk/>
            <pc:sldMasterMk cId="0" sldId="2147483648"/>
            <ac:picMk id="3" creationId="{0CCB22DF-ABC2-13E0-1CBF-320E2A18FC87}"/>
          </ac:picMkLst>
        </pc:picChg>
        <pc:picChg chg="mod topLvl">
          <ac:chgData name="Amanda Ranowsky" userId="45bf0b05-7d07-4ae5-ae6c-84d94a86bc9d" providerId="ADAL" clId="{E3B59136-5744-496F-9F4D-E50525A30133}" dt="2023-06-16T16:28:53.988" v="41" actId="164"/>
          <ac:picMkLst>
            <pc:docMk/>
            <pc:sldMasterMk cId="0" sldId="2147483648"/>
            <ac:picMk id="9" creationId="{A964F2C9-3831-8445-B549-9319C87F1919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66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68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4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40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3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48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11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33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05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20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21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eadb1c59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eadb1c59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eadb1c59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36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 u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FC4C541-3F6A-98D3-5F33-02F3815B8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9CEA688-9DBC-BED0-390A-60014AA81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6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742ED1-981D-5165-BED1-8B4FFFCF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61DBEB-196B-1CFB-A32C-0C387B910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084E776-7910-D46D-6625-C0DF56B88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Palatino Linotyp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1651018-7C96-119A-E54B-F4AED1CAA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Palatino Linotyp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9E28953-8BDD-9AB5-A8C8-D9C24C899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1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838200" y="6311900"/>
            <a:ext cx="102288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goodwinhouse.org</a:t>
            </a:r>
            <a:endParaRPr/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038413E-4020-5CD4-3C60-982F6ABE8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609600" y="777240"/>
            <a:ext cx="10972800" cy="458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Char char="―"/>
              <a:defRPr/>
            </a:lvl2pPr>
            <a:lvl3pPr marL="1371600" lvl="2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▪"/>
              <a:defRPr/>
            </a:lvl3pPr>
            <a:lvl4pPr marL="1828800" lvl="3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―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/>
          </p:nvPr>
        </p:nvSpPr>
        <p:spPr>
          <a:xfrm>
            <a:off x="609600" y="182880"/>
            <a:ext cx="109728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000"/>
              <a:buFont typeface="Arial Narrow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1067071" y="6298297"/>
            <a:ext cx="78787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1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1127070" y="6325503"/>
            <a:ext cx="102288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goodwinhouse.org</a:t>
            </a:r>
            <a:endParaRPr/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B09F76D-9197-3E4F-1A73-55744A24B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218" y="-1"/>
            <a:ext cx="3237782" cy="323672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400"/>
              <a:buFont typeface="Palatino Linotype"/>
              <a:buNone/>
              <a:defRPr sz="44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1A510F-5D1F-A401-6CAD-37D3197C2DC1}"/>
              </a:ext>
            </a:extLst>
          </p:cNvPr>
          <p:cNvGrpSpPr/>
          <p:nvPr userDrawn="1"/>
        </p:nvGrpSpPr>
        <p:grpSpPr>
          <a:xfrm>
            <a:off x="838200" y="6261001"/>
            <a:ext cx="2582228" cy="457200"/>
            <a:chOff x="838200" y="6261001"/>
            <a:chExt cx="2582228" cy="457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CB22DF-ABC2-13E0-1CBF-320E2A18FC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4618" t="9562" r="4781" b="9594"/>
            <a:stretch/>
          </p:blipFill>
          <p:spPr>
            <a:xfrm>
              <a:off x="2535875" y="6261001"/>
              <a:ext cx="884553" cy="45720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A964F2C9-3831-8445-B549-9319C87F1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838200" y="6261001"/>
              <a:ext cx="1388313" cy="4572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000EEB-CA67-DF77-AF94-D7288921FF36}"/>
              </a:ext>
            </a:extLst>
          </p:cNvPr>
          <p:cNvSpPr txBox="1"/>
          <p:nvPr userDrawn="1"/>
        </p:nvSpPr>
        <p:spPr>
          <a:xfrm>
            <a:off x="9803874" y="6351102"/>
            <a:ext cx="1564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venir Next LT Pro" panose="020B0504020202020204" pitchFamily="34" charset="0"/>
              </a:rPr>
              <a:t>GoodwinLiving.org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7FF5AB-07AB-154D-3349-7B5C1A13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F2E2C3-4965-236E-4591-D8D2C2DFB59C}"/>
              </a:ext>
            </a:extLst>
          </p:cNvPr>
          <p:cNvSpPr/>
          <p:nvPr/>
        </p:nvSpPr>
        <p:spPr>
          <a:xfrm>
            <a:off x="-1" y="3560813"/>
            <a:ext cx="12192002" cy="2568488"/>
          </a:xfrm>
          <a:prstGeom prst="rect">
            <a:avLst/>
          </a:prstGeom>
          <a:solidFill>
            <a:schemeClr val="bg1">
              <a:alpha val="904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21;g12eadb1c593_4_0">
            <a:extLst>
              <a:ext uri="{FF2B5EF4-FFF2-40B4-BE49-F238E27FC236}">
                <a16:creationId xmlns:a16="http://schemas.microsoft.com/office/drawing/2014/main" id="{C3C067D8-28A1-2FF9-0C4C-06F76B83DD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187" y="4075592"/>
            <a:ext cx="6921358" cy="14003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4400">
                <a:solidFill>
                  <a:srgbClr val="4F5251"/>
                </a:solidFill>
                <a:latin typeface="Avenir Next LT Pro Demi" panose="020B0704020202020204" pitchFamily="34" charset="0"/>
                <a:cs typeface="Segoe UI" panose="020B0502040204020203" pitchFamily="34" charset="0"/>
              </a:rPr>
              <a:t>Goodwin Living </a:t>
            </a:r>
            <a:br>
              <a:rPr lang="en-US" sz="4400">
                <a:solidFill>
                  <a:srgbClr val="4F5251"/>
                </a:solidFill>
                <a:latin typeface="Avenir Next LT Pro Demi" panose="020B0704020202020204" pitchFamily="34" charset="0"/>
                <a:cs typeface="Segoe UI" panose="020B0502040204020203" pitchFamily="34" charset="0"/>
              </a:rPr>
            </a:br>
            <a:r>
              <a:rPr lang="en-US" sz="4400">
                <a:solidFill>
                  <a:srgbClr val="4F5251"/>
                </a:solidFill>
                <a:latin typeface="Avenir Next LT Pro Demi" panose="020B0704020202020204" pitchFamily="34" charset="0"/>
                <a:cs typeface="Segoe UI" panose="020B0502040204020203" pitchFamily="34" charset="0"/>
              </a:rPr>
              <a:t>at a Glance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D552B6-FD50-E469-2B5E-9C5F74EC829A}"/>
              </a:ext>
            </a:extLst>
          </p:cNvPr>
          <p:cNvSpPr txBox="1">
            <a:spLocks/>
          </p:cNvSpPr>
          <p:nvPr/>
        </p:nvSpPr>
        <p:spPr>
          <a:xfrm>
            <a:off x="440044" y="6003706"/>
            <a:ext cx="3534310" cy="61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0">
                <a:solidFill>
                  <a:schemeClr val="tx1"/>
                </a:solidFill>
                <a:latin typeface="Avenir Next LT Pro" panose="020B0504020202020204" pitchFamily="34" charset="0"/>
              </a:rPr>
              <a:t>GoodwinLiving.org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1EDA5-05F5-CE48-CF91-0C0747EAEF2C}"/>
              </a:ext>
            </a:extLst>
          </p:cNvPr>
          <p:cNvCxnSpPr/>
          <p:nvPr/>
        </p:nvCxnSpPr>
        <p:spPr>
          <a:xfrm>
            <a:off x="4423967" y="3988740"/>
            <a:ext cx="0" cy="1686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763DF83-327E-2B9F-5D92-3DE05E8D2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30" y="3922168"/>
            <a:ext cx="1828800" cy="1888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17969-AEA9-5009-1A6F-9954878972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59" r="22371"/>
          <a:stretch/>
        </p:blipFill>
        <p:spPr>
          <a:xfrm>
            <a:off x="9467725" y="0"/>
            <a:ext cx="2724275" cy="27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DAABE7-2212-56D1-B0EA-EA47AB42603B}"/>
              </a:ext>
            </a:extLst>
          </p:cNvPr>
          <p:cNvSpPr txBox="1">
            <a:spLocks/>
          </p:cNvSpPr>
          <p:nvPr/>
        </p:nvSpPr>
        <p:spPr>
          <a:xfrm>
            <a:off x="527865" y="1487157"/>
            <a:ext cx="11319679" cy="494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>
                <a:solidFill>
                  <a:srgbClr val="067940"/>
                </a:solidFill>
                <a:latin typeface="Avenir Next LT Pro Demi" panose="020B0704020202020204" pitchFamily="34" charset="0"/>
              </a:rPr>
              <a:t>Goodwin Home Health</a:t>
            </a:r>
          </a:p>
          <a:p>
            <a:pPr marL="0" indent="0">
              <a:buFont typeface="Arial"/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Skilled nursing and therapy services delivered to you at home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Additional services from home health aide and social worker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Medicare-certified specialized healthcare service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Other forms of insurance also accepted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1600">
                <a:solidFill>
                  <a:srgbClr val="4F5251"/>
                </a:solidFill>
                <a:latin typeface="Avenir Next LT Pro" panose="020B0504020202020204" pitchFamily="34" charset="0"/>
              </a:rPr>
              <a:t>	</a:t>
            </a:r>
            <a:endParaRPr lang="en-US" sz="2400">
              <a:solidFill>
                <a:srgbClr val="4F5251"/>
              </a:solidFill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rgbClr val="00AFAA"/>
                </a:solidFill>
                <a:latin typeface="Avenir Next LT Pro Demi" panose="020B0704020202020204" pitchFamily="34" charset="0"/>
              </a:rPr>
              <a:t>Goodwin Hospice</a:t>
            </a:r>
          </a:p>
          <a:p>
            <a:pPr marL="0" indent="0"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Comfort care when you and your loved ones need it most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Comprehensive services coordinated with your own medical care team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Symptom control, personal care, social work and spiritual support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Provided to individuals 18 and older with terminal illness</a:t>
            </a:r>
            <a:endParaRPr lang="en-US" sz="2400">
              <a:solidFill>
                <a:srgbClr val="4F525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C86522-9974-5DAA-865E-9503CE8FEF63}"/>
              </a:ext>
            </a:extLst>
          </p:cNvPr>
          <p:cNvSpPr/>
          <p:nvPr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757FF9-9E7C-6DA8-BB2B-2ADA575B8FB9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0">
                <a:solidFill>
                  <a:schemeClr val="bg1"/>
                </a:solidFill>
              </a:rPr>
              <a:t>Options for Aging in Place</a:t>
            </a:r>
          </a:p>
        </p:txBody>
      </p:sp>
    </p:spTree>
    <p:extLst>
      <p:ext uri="{BB962C8B-B14F-4D97-AF65-F5344CB8AC3E}">
        <p14:creationId xmlns:p14="http://schemas.microsoft.com/office/powerpoint/2010/main" val="126320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2CD20D-F599-1FBD-1432-3FD2A1965965}"/>
              </a:ext>
            </a:extLst>
          </p:cNvPr>
          <p:cNvSpPr/>
          <p:nvPr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2AD69D-3A79-663D-462B-A72B965804DC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0">
                <a:solidFill>
                  <a:schemeClr val="bg1"/>
                </a:solidFill>
              </a:rPr>
              <a:t>Your Partner in Aging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DAABE7-2212-56D1-B0EA-EA47AB42603B}"/>
              </a:ext>
            </a:extLst>
          </p:cNvPr>
          <p:cNvSpPr txBox="1">
            <a:spLocks/>
          </p:cNvSpPr>
          <p:nvPr/>
        </p:nvSpPr>
        <p:spPr>
          <a:xfrm>
            <a:off x="582128" y="1638302"/>
            <a:ext cx="81210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>
                <a:solidFill>
                  <a:srgbClr val="4F5251"/>
                </a:solidFill>
                <a:latin typeface="Avenir Next LT Pro Demi" panose="020B0704020202020204" pitchFamily="34" charset="0"/>
              </a:rPr>
              <a:t>Whether you prefer to age in your own home or move to a campus to enjoy community lifestyle, Goodwin Living is here to help you realize your dreams and age in the places and ways you wish.</a:t>
            </a:r>
            <a:endParaRPr lang="en-US" sz="2800">
              <a:solidFill>
                <a:srgbClr val="4F5251"/>
              </a:solidFill>
              <a:latin typeface="Avenir Next LT Pro" panose="020B05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400">
              <a:solidFill>
                <a:srgbClr val="4F525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CACDE-2296-06F2-B225-C499E952368E}"/>
              </a:ext>
            </a:extLst>
          </p:cNvPr>
          <p:cNvSpPr/>
          <p:nvPr/>
        </p:nvSpPr>
        <p:spPr>
          <a:xfrm>
            <a:off x="9304774" y="0"/>
            <a:ext cx="2887226" cy="3104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2AFE384-81C9-FAB8-AAB5-6E4A76AE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840" y="1638302"/>
            <a:ext cx="2822454" cy="29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exercising&#10;&#10;Description automatically generated with low confidence">
            <a:extLst>
              <a:ext uri="{FF2B5EF4-FFF2-40B4-BE49-F238E27FC236}">
                <a16:creationId xmlns:a16="http://schemas.microsoft.com/office/drawing/2014/main" id="{656FAE9D-9686-8693-43BD-720202244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5583C5-3902-CF05-CF6E-E484AC87600C}"/>
              </a:ext>
            </a:extLst>
          </p:cNvPr>
          <p:cNvSpPr/>
          <p:nvPr/>
        </p:nvSpPr>
        <p:spPr>
          <a:xfrm>
            <a:off x="15240" y="4144049"/>
            <a:ext cx="12192001" cy="1422401"/>
          </a:xfrm>
          <a:prstGeom prst="rect">
            <a:avLst/>
          </a:prstGeom>
          <a:solidFill>
            <a:schemeClr val="bg1">
              <a:alpha val="904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8A2A2-F3C3-8C4C-9C79-6007E471C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59" r="22371"/>
          <a:stretch/>
        </p:blipFill>
        <p:spPr>
          <a:xfrm>
            <a:off x="9467725" y="0"/>
            <a:ext cx="2724275" cy="2724725"/>
          </a:xfrm>
          <a:prstGeom prst="rect">
            <a:avLst/>
          </a:prstGeom>
        </p:spPr>
      </p:pic>
      <p:sp>
        <p:nvSpPr>
          <p:cNvPr id="9" name="Google Shape;121;g12eadb1c593_4_0">
            <a:extLst>
              <a:ext uri="{FF2B5EF4-FFF2-40B4-BE49-F238E27FC236}">
                <a16:creationId xmlns:a16="http://schemas.microsoft.com/office/drawing/2014/main" id="{DA4C31A9-6B4A-87FF-DDB1-AA00402BFB7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" y="4314982"/>
            <a:ext cx="12192000" cy="702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en-US" sz="3600">
                <a:solidFill>
                  <a:srgbClr val="4F5251"/>
                </a:solidFill>
                <a:latin typeface="Avenir Next LT Pro Demi" panose="020B0704020202020204" pitchFamily="34" charset="0"/>
              </a:rPr>
              <a:t>Live Your Life With Purpose</a:t>
            </a:r>
          </a:p>
        </p:txBody>
      </p:sp>
      <p:sp>
        <p:nvSpPr>
          <p:cNvPr id="10" name="Google Shape;121;g12eadb1c593_4_0">
            <a:extLst>
              <a:ext uri="{FF2B5EF4-FFF2-40B4-BE49-F238E27FC236}">
                <a16:creationId xmlns:a16="http://schemas.microsoft.com/office/drawing/2014/main" id="{8848BAD2-799A-8D2A-3771-52B7D0F05E10}"/>
              </a:ext>
            </a:extLst>
          </p:cNvPr>
          <p:cNvSpPr txBox="1">
            <a:spLocks/>
          </p:cNvSpPr>
          <p:nvPr/>
        </p:nvSpPr>
        <p:spPr>
          <a:xfrm>
            <a:off x="-1" y="4855250"/>
            <a:ext cx="12191999" cy="47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indent="0"/>
            <a:r>
              <a:rPr lang="en-US" sz="2000">
                <a:solidFill>
                  <a:srgbClr val="4F5251"/>
                </a:solidFill>
                <a:latin typeface="Avenir Next LT Pro" panose="020B0504020202020204" pitchFamily="34" charset="0"/>
              </a:rPr>
              <a:t>Learn more at GoodwinLiving.org</a:t>
            </a:r>
          </a:p>
        </p:txBody>
      </p:sp>
    </p:spTree>
    <p:extLst>
      <p:ext uri="{BB962C8B-B14F-4D97-AF65-F5344CB8AC3E}">
        <p14:creationId xmlns:p14="http://schemas.microsoft.com/office/powerpoint/2010/main" val="50624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2CD20D-F599-1FBD-1432-3FD2A1965965}"/>
              </a:ext>
            </a:extLst>
          </p:cNvPr>
          <p:cNvSpPr/>
          <p:nvPr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2AD69D-3A79-663D-462B-A72B965804DC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sz="4400" b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DAABE7-2212-56D1-B0EA-EA47AB42603B}"/>
              </a:ext>
            </a:extLst>
          </p:cNvPr>
          <p:cNvSpPr txBox="1">
            <a:spLocks/>
          </p:cNvSpPr>
          <p:nvPr/>
        </p:nvSpPr>
        <p:spPr>
          <a:xfrm>
            <a:off x="582128" y="1638302"/>
            <a:ext cx="812107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>
              <a:solidFill>
                <a:srgbClr val="4F5251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89344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3DB081AC-502B-A5AA-121A-B18772B6C2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20D98-BB60-A132-6CC3-AB4F4202CC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41" r="23254"/>
          <a:stretch/>
        </p:blipFill>
        <p:spPr>
          <a:xfrm>
            <a:off x="10274704" y="0"/>
            <a:ext cx="1917296" cy="1917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86C232-5E8C-3CC8-466C-555766645D22}"/>
              </a:ext>
            </a:extLst>
          </p:cNvPr>
          <p:cNvSpPr/>
          <p:nvPr/>
        </p:nvSpPr>
        <p:spPr>
          <a:xfrm>
            <a:off x="-1" y="4615555"/>
            <a:ext cx="12192001" cy="1422401"/>
          </a:xfrm>
          <a:prstGeom prst="rect">
            <a:avLst/>
          </a:prstGeom>
          <a:solidFill>
            <a:schemeClr val="bg1">
              <a:alpha val="904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21;g12eadb1c593_4_0">
            <a:extLst>
              <a:ext uri="{FF2B5EF4-FFF2-40B4-BE49-F238E27FC236}">
                <a16:creationId xmlns:a16="http://schemas.microsoft.com/office/drawing/2014/main" id="{C4050202-42B1-8138-C679-CEA6501BC9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" y="4836836"/>
            <a:ext cx="12192000" cy="702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en-US" sz="3600">
                <a:solidFill>
                  <a:srgbClr val="4F5251"/>
                </a:solidFill>
                <a:latin typeface="Avenir Next LT Pro Demi" panose="020B0704020202020204" pitchFamily="34" charset="0"/>
              </a:rPr>
              <a:t>Goodwin House Alexandria</a:t>
            </a:r>
          </a:p>
        </p:txBody>
      </p:sp>
      <p:sp>
        <p:nvSpPr>
          <p:cNvPr id="12" name="Google Shape;121;g12eadb1c593_4_0">
            <a:extLst>
              <a:ext uri="{FF2B5EF4-FFF2-40B4-BE49-F238E27FC236}">
                <a16:creationId xmlns:a16="http://schemas.microsoft.com/office/drawing/2014/main" id="{5F5BFBA4-E629-7B37-A2A3-0FC0E5791525}"/>
              </a:ext>
            </a:extLst>
          </p:cNvPr>
          <p:cNvSpPr txBox="1">
            <a:spLocks/>
          </p:cNvSpPr>
          <p:nvPr/>
        </p:nvSpPr>
        <p:spPr>
          <a:xfrm>
            <a:off x="-1" y="5377104"/>
            <a:ext cx="12191999" cy="47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indent="0"/>
            <a:r>
              <a:rPr lang="en-US" sz="2000">
                <a:solidFill>
                  <a:srgbClr val="4F5251"/>
                </a:solidFill>
                <a:latin typeface="Avenir Next LT Pro" panose="020B0504020202020204" pitchFamily="34" charset="0"/>
              </a:rPr>
              <a:t>Opened in 1967 | Our First Life Plan Community</a:t>
            </a:r>
          </a:p>
        </p:txBody>
      </p:sp>
    </p:spTree>
    <p:extLst>
      <p:ext uri="{BB962C8B-B14F-4D97-AF65-F5344CB8AC3E}">
        <p14:creationId xmlns:p14="http://schemas.microsoft.com/office/powerpoint/2010/main" val="30794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C560A35F-6536-6FDD-3439-63455C783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20D98-BB60-A132-6CC3-AB4F4202CC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41" r="23254"/>
          <a:stretch/>
        </p:blipFill>
        <p:spPr>
          <a:xfrm>
            <a:off x="10274704" y="0"/>
            <a:ext cx="1917296" cy="1917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86C232-5E8C-3CC8-466C-555766645D22}"/>
              </a:ext>
            </a:extLst>
          </p:cNvPr>
          <p:cNvSpPr/>
          <p:nvPr/>
        </p:nvSpPr>
        <p:spPr>
          <a:xfrm>
            <a:off x="-1" y="4615555"/>
            <a:ext cx="12192001" cy="1422401"/>
          </a:xfrm>
          <a:prstGeom prst="rect">
            <a:avLst/>
          </a:prstGeom>
          <a:solidFill>
            <a:schemeClr val="bg1">
              <a:alpha val="904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21;g12eadb1c593_4_0">
            <a:extLst>
              <a:ext uri="{FF2B5EF4-FFF2-40B4-BE49-F238E27FC236}">
                <a16:creationId xmlns:a16="http://schemas.microsoft.com/office/drawing/2014/main" id="{C4050202-42B1-8138-C679-CEA6501BC9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" y="4836836"/>
            <a:ext cx="12192000" cy="7026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en-US" sz="3600">
                <a:solidFill>
                  <a:srgbClr val="4F5251"/>
                </a:solidFill>
                <a:latin typeface="Avenir Next LT Pro Demi" panose="020B0704020202020204" pitchFamily="34" charset="0"/>
              </a:rPr>
              <a:t>Goodwin House Bailey’s Crossroads</a:t>
            </a:r>
          </a:p>
        </p:txBody>
      </p:sp>
      <p:sp>
        <p:nvSpPr>
          <p:cNvPr id="12" name="Google Shape;121;g12eadb1c593_4_0">
            <a:extLst>
              <a:ext uri="{FF2B5EF4-FFF2-40B4-BE49-F238E27FC236}">
                <a16:creationId xmlns:a16="http://schemas.microsoft.com/office/drawing/2014/main" id="{5F5BFBA4-E629-7B37-A2A3-0FC0E5791525}"/>
              </a:ext>
            </a:extLst>
          </p:cNvPr>
          <p:cNvSpPr txBox="1">
            <a:spLocks/>
          </p:cNvSpPr>
          <p:nvPr/>
        </p:nvSpPr>
        <p:spPr>
          <a:xfrm>
            <a:off x="-1" y="5377104"/>
            <a:ext cx="12191999" cy="47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indent="0"/>
            <a:r>
              <a:rPr lang="en-US" sz="2000">
                <a:solidFill>
                  <a:srgbClr val="4F5251"/>
                </a:solidFill>
                <a:latin typeface="Avenir Next LT Pro" panose="020B0504020202020204" pitchFamily="34" charset="0"/>
              </a:rPr>
              <a:t>Opened in 1987 | Our Second Life Plan Community</a:t>
            </a:r>
          </a:p>
        </p:txBody>
      </p:sp>
    </p:spTree>
    <p:extLst>
      <p:ext uri="{BB962C8B-B14F-4D97-AF65-F5344CB8AC3E}">
        <p14:creationId xmlns:p14="http://schemas.microsoft.com/office/powerpoint/2010/main" val="310658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6E5D35-E650-6B02-AC79-DCF58947C4E0}"/>
              </a:ext>
            </a:extLst>
          </p:cNvPr>
          <p:cNvSpPr/>
          <p:nvPr/>
        </p:nvSpPr>
        <p:spPr>
          <a:xfrm>
            <a:off x="527865" y="6149591"/>
            <a:ext cx="10987546" cy="63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990CF-BA7E-C755-5916-CAC97F2AFF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15" y="1139137"/>
            <a:ext cx="9692640" cy="55616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FEF473-6FD6-7A50-A5ED-A187D31105AA}"/>
              </a:ext>
            </a:extLst>
          </p:cNvPr>
          <p:cNvSpPr/>
          <p:nvPr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20E87D-FE25-CDB9-52DD-A9481E8997FD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0">
                <a:solidFill>
                  <a:schemeClr val="bg1"/>
                </a:solidFill>
              </a:rPr>
              <a:t>Our Range of Services Today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FFFEDD-3B69-9640-F84B-36941E852AE4}"/>
              </a:ext>
            </a:extLst>
          </p:cNvPr>
          <p:cNvSpPr/>
          <p:nvPr/>
        </p:nvSpPr>
        <p:spPr>
          <a:xfrm>
            <a:off x="9334919" y="0"/>
            <a:ext cx="2857081" cy="2914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DD78BC-43FC-705D-0782-8CB80CC71BF9}"/>
              </a:ext>
            </a:extLst>
          </p:cNvPr>
          <p:cNvSpPr/>
          <p:nvPr/>
        </p:nvSpPr>
        <p:spPr>
          <a:xfrm>
            <a:off x="-229975" y="190917"/>
            <a:ext cx="9144000" cy="2286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2AD69D-3A79-663D-462B-A72B965804DC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0">
                <a:solidFill>
                  <a:schemeClr val="bg1"/>
                </a:solidFill>
              </a:rPr>
              <a:t>Campus Living &amp; Lifestyle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D1584C-7D46-8E7F-DA30-D169B8014A86}"/>
              </a:ext>
            </a:extLst>
          </p:cNvPr>
          <p:cNvGrpSpPr/>
          <p:nvPr/>
        </p:nvGrpSpPr>
        <p:grpSpPr>
          <a:xfrm>
            <a:off x="0" y="1518339"/>
            <a:ext cx="12192000" cy="2194812"/>
            <a:chOff x="0" y="1219771"/>
            <a:chExt cx="12192000" cy="2194812"/>
          </a:xfrm>
        </p:grpSpPr>
        <p:pic>
          <p:nvPicPr>
            <p:cNvPr id="4" name="Picture 3" descr="Two people walking down a hallway&#10;&#10;Description automatically generated with medium confidence">
              <a:extLst>
                <a:ext uri="{FF2B5EF4-FFF2-40B4-BE49-F238E27FC236}">
                  <a16:creationId xmlns:a16="http://schemas.microsoft.com/office/drawing/2014/main" id="{13D0E4CD-5330-E091-E103-287FC521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0300" y="1219771"/>
              <a:ext cx="2926080" cy="2194560"/>
            </a:xfrm>
            <a:prstGeom prst="rect">
              <a:avLst/>
            </a:prstGeom>
          </p:spPr>
        </p:pic>
        <p:pic>
          <p:nvPicPr>
            <p:cNvPr id="6" name="Picture 5" descr="A picture containing indoor, exercise device, sport, person&#10;&#10;Description automatically generated">
              <a:extLst>
                <a:ext uri="{FF2B5EF4-FFF2-40B4-BE49-F238E27FC236}">
                  <a16:creationId xmlns:a16="http://schemas.microsoft.com/office/drawing/2014/main" id="{A789E2ED-4B23-3A6F-794B-DC0E74DDF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20023"/>
              <a:ext cx="2926080" cy="2194560"/>
            </a:xfrm>
            <a:prstGeom prst="rect">
              <a:avLst/>
            </a:prstGeom>
          </p:spPr>
        </p:pic>
        <p:pic>
          <p:nvPicPr>
            <p:cNvPr id="12" name="Picture 11" descr="A picture containing person, sitting&#10;&#10;Description automatically generated">
              <a:extLst>
                <a:ext uri="{FF2B5EF4-FFF2-40B4-BE49-F238E27FC236}">
                  <a16:creationId xmlns:a16="http://schemas.microsoft.com/office/drawing/2014/main" id="{4C1A8650-55F6-B34E-DE58-23ED4AD62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4680" y="1220023"/>
              <a:ext cx="2926080" cy="2194560"/>
            </a:xfrm>
            <a:prstGeom prst="rect">
              <a:avLst/>
            </a:prstGeom>
          </p:spPr>
        </p:pic>
        <p:pic>
          <p:nvPicPr>
            <p:cNvPr id="15" name="Picture 14" descr="A couple of women sitting on a bench&#10;&#10;Description automatically generated with low confidence">
              <a:extLst>
                <a:ext uri="{FF2B5EF4-FFF2-40B4-BE49-F238E27FC236}">
                  <a16:creationId xmlns:a16="http://schemas.microsoft.com/office/drawing/2014/main" id="{3C0B3B01-CB6E-A845-29F9-002D33893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5920" y="1219771"/>
              <a:ext cx="2926080" cy="2194560"/>
            </a:xfrm>
            <a:prstGeom prst="rect">
              <a:avLst/>
            </a:prstGeom>
          </p:spPr>
        </p:pic>
      </p:grp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5839DF3-76E5-A405-837E-4C6777116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45" y="4092101"/>
            <a:ext cx="2651765" cy="1780036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C2AEC377-3D30-E6F6-6E84-417E0A2621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705" y="4092101"/>
            <a:ext cx="3133350" cy="1883668"/>
          </a:xfrm>
          <a:prstGeom prst="rect">
            <a:avLst/>
          </a:prstGeom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DC755944-D2F2-B1F9-287D-77B2E1433E5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092101"/>
            <a:ext cx="1828800" cy="21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3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DAABE7-2212-56D1-B0EA-EA47AB42603B}"/>
              </a:ext>
            </a:extLst>
          </p:cNvPr>
          <p:cNvSpPr txBox="1">
            <a:spLocks/>
          </p:cNvSpPr>
          <p:nvPr/>
        </p:nvSpPr>
        <p:spPr>
          <a:xfrm>
            <a:off x="527865" y="1487157"/>
            <a:ext cx="11319679" cy="4942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/>
              <a:buNone/>
            </a:pPr>
            <a:r>
              <a:rPr lang="en-US" sz="2800">
                <a:solidFill>
                  <a:srgbClr val="4F5251"/>
                </a:solidFill>
                <a:latin typeface="Avenir Next LT Pro Demi" panose="020B0704020202020204" pitchFamily="34" charset="0"/>
              </a:rPr>
              <a:t>Goodwin House Alexandria &amp; Goodwin House Bailey’s Crossroads</a:t>
            </a:r>
          </a:p>
          <a:p>
            <a:pPr marL="0" indent="0">
              <a:lnSpc>
                <a:spcPct val="95000"/>
              </a:lnSpc>
              <a:buFont typeface="Arial"/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Lifecare &amp; Fee-for-Service Contract Options / Entrance + Monthly Fees</a:t>
            </a:r>
          </a:p>
          <a:p>
            <a:pPr marL="0" indent="0">
              <a:lnSpc>
                <a:spcPct val="95000"/>
              </a:lnSpc>
              <a:buFont typeface="Arial"/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Independent Living, Assisted Living, Memory Support, 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         Skilled Rehab &amp; Long-Term Nursing Care </a:t>
            </a:r>
          </a:p>
          <a:p>
            <a:pPr marL="0" indent="0">
              <a:lnSpc>
                <a:spcPct val="95000"/>
              </a:lnSpc>
              <a:buFont typeface="Arial"/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Specialized care services such as Home Care, Rehabilitation, 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   Home Health &amp; Hospice</a:t>
            </a:r>
          </a:p>
          <a:p>
            <a:pPr marL="0" indent="0">
              <a:lnSpc>
                <a:spcPct val="95000"/>
              </a:lnSpc>
              <a:buFont typeface="Arial"/>
              <a:buNone/>
            </a:pPr>
            <a:endParaRPr lang="en-US" sz="2400">
              <a:solidFill>
                <a:srgbClr val="4F5251"/>
              </a:solidFill>
              <a:latin typeface="Avenir Next LT Pro" panose="020B050402020202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sz="2800">
                <a:solidFill>
                  <a:srgbClr val="4F5251"/>
                </a:solidFill>
                <a:latin typeface="Avenir Next LT Pro Demi" panose="020B0704020202020204" pitchFamily="34" charset="0"/>
              </a:rPr>
              <a:t>The View Alexandria by Goodwin Living </a:t>
            </a:r>
            <a:r>
              <a:rPr lang="en-US" sz="2000">
                <a:solidFill>
                  <a:srgbClr val="4F5251"/>
                </a:solidFill>
                <a:latin typeface="Avenir Next LT Pro" panose="020B0504020202020204" pitchFamily="34" charset="0"/>
              </a:rPr>
              <a:t>(formerly Hermitage Northern Virginia)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Fee-for-Service Agreement / Community + Month-to-Month Fees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Independent Living, Assisted Living &amp; Long-Term Nursing Care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Specialized care services such as Home Care, Rehabilitation, 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   Home Health &amp; Hospice</a:t>
            </a:r>
            <a:endParaRPr lang="en-US" sz="2400">
              <a:solidFill>
                <a:srgbClr val="4F525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C86522-9974-5DAA-865E-9503CE8FEF63}"/>
              </a:ext>
            </a:extLst>
          </p:cNvPr>
          <p:cNvSpPr/>
          <p:nvPr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757FF9-9E7C-6DA8-BB2B-2ADA575B8FB9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0">
                <a:solidFill>
                  <a:schemeClr val="bg1"/>
                </a:solidFill>
              </a:rPr>
              <a:t>Campus Living &amp; Lifestyle</a:t>
            </a:r>
          </a:p>
        </p:txBody>
      </p:sp>
    </p:spTree>
    <p:extLst>
      <p:ext uri="{BB962C8B-B14F-4D97-AF65-F5344CB8AC3E}">
        <p14:creationId xmlns:p14="http://schemas.microsoft.com/office/powerpoint/2010/main" val="101151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DD78BC-43FC-705D-0782-8CB80CC71BF9}"/>
              </a:ext>
            </a:extLst>
          </p:cNvPr>
          <p:cNvSpPr/>
          <p:nvPr/>
        </p:nvSpPr>
        <p:spPr>
          <a:xfrm>
            <a:off x="-229975" y="190917"/>
            <a:ext cx="9144000" cy="2286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2AD69D-3A79-663D-462B-A72B965804DC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0">
                <a:solidFill>
                  <a:schemeClr val="bg1"/>
                </a:solidFill>
              </a:rPr>
              <a:t>Options for Aging in Place</a:t>
            </a:r>
          </a:p>
        </p:txBody>
      </p:sp>
      <p:pic>
        <p:nvPicPr>
          <p:cNvPr id="26" name="Picture 25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34106449-C58A-B930-3040-4765D25BB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027" y="1518339"/>
            <a:ext cx="2926080" cy="21945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B6658D7-ACAB-CBB6-4D09-D44AC6069665}"/>
              </a:ext>
            </a:extLst>
          </p:cNvPr>
          <p:cNvGrpSpPr/>
          <p:nvPr/>
        </p:nvGrpSpPr>
        <p:grpSpPr>
          <a:xfrm>
            <a:off x="856114" y="4260665"/>
            <a:ext cx="10479773" cy="1537234"/>
            <a:chOff x="383493" y="4481729"/>
            <a:chExt cx="9350598" cy="1371600"/>
          </a:xfrm>
        </p:grpSpPr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C26ADB3-C7CE-55AE-3973-CF17836B6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493" y="4481729"/>
              <a:ext cx="2059253" cy="1371600"/>
            </a:xfrm>
            <a:prstGeom prst="rect">
              <a:avLst/>
            </a:prstGeom>
          </p:spPr>
        </p:pic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7E12543-A8EA-BE2F-1A2B-149782A8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26" y="4481729"/>
              <a:ext cx="1790933" cy="1371600"/>
            </a:xfrm>
            <a:prstGeom prst="rect">
              <a:avLst/>
            </a:prstGeom>
          </p:spPr>
        </p:pic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4499A1D-FE28-217A-686B-A6BAAD92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9622" y="4481729"/>
              <a:ext cx="1712828" cy="1371600"/>
            </a:xfrm>
            <a:prstGeom prst="rect">
              <a:avLst/>
            </a:prstGeom>
          </p:spPr>
        </p:pic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6AD1A80-E243-5E69-5C47-45263F1BA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7135" y="4481729"/>
              <a:ext cx="1126956" cy="1371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9FCC60C-9019-CB5C-B38A-826A56DE8D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8482"/>
            <a:ext cx="2932817" cy="2194560"/>
          </a:xfrm>
          <a:prstGeom prst="rect">
            <a:avLst/>
          </a:prstGeom>
        </p:spPr>
      </p:pic>
      <p:pic>
        <p:nvPicPr>
          <p:cNvPr id="28" name="Picture 27" descr="A picture containing person, floor, standing&#10;&#10;Description automatically generated">
            <a:extLst>
              <a:ext uri="{FF2B5EF4-FFF2-40B4-BE49-F238E27FC236}">
                <a16:creationId xmlns:a16="http://schemas.microsoft.com/office/drawing/2014/main" id="{1753591E-0F76-35F5-5874-9C21FAA206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242" y="1518339"/>
            <a:ext cx="2926080" cy="2194560"/>
          </a:xfrm>
          <a:prstGeom prst="rect">
            <a:avLst/>
          </a:prstGeom>
        </p:spPr>
      </p:pic>
      <p:pic>
        <p:nvPicPr>
          <p:cNvPr id="30" name="Picture 29" descr="A person kissing a person&#10;&#10;Description automatically generated with medium confidence">
            <a:extLst>
              <a:ext uri="{FF2B5EF4-FFF2-40B4-BE49-F238E27FC236}">
                <a16:creationId xmlns:a16="http://schemas.microsoft.com/office/drawing/2014/main" id="{25A3E1FB-D64F-D073-EC30-A477F96D1D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6532" y="1518339"/>
            <a:ext cx="294546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DAABE7-2212-56D1-B0EA-EA47AB42603B}"/>
              </a:ext>
            </a:extLst>
          </p:cNvPr>
          <p:cNvSpPr txBox="1">
            <a:spLocks/>
          </p:cNvSpPr>
          <p:nvPr/>
        </p:nvSpPr>
        <p:spPr>
          <a:xfrm>
            <a:off x="527865" y="1487157"/>
            <a:ext cx="11319679" cy="494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2800">
                <a:solidFill>
                  <a:srgbClr val="CC569B"/>
                </a:solidFill>
                <a:latin typeface="Avenir Next LT Pro Demi" panose="020B0704020202020204" pitchFamily="34" charset="0"/>
              </a:rPr>
              <a:t>Goodwin Living At Home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Active adults ages 55+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Offers coverage for future care costs (in-home or in-facility)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Provides care coordination for members when needed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Other benefits: social events, annual check-ins, home safety assessments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sz="1200">
                <a:solidFill>
                  <a:srgbClr val="7FBE41"/>
                </a:solidFill>
                <a:latin typeface="Avenir Next LT Pro Demi" panose="020B0704020202020204" pitchFamily="34" charset="0"/>
              </a:rPr>
            </a:br>
            <a:r>
              <a:rPr lang="en-US" sz="2800">
                <a:solidFill>
                  <a:srgbClr val="7FBE41"/>
                </a:solidFill>
                <a:latin typeface="Avenir Next LT Pro Demi" panose="020B0704020202020204" pitchFamily="34" charset="0"/>
              </a:rPr>
              <a:t>Goodwin Rehabilitation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Physical, Occupational, Cognitive &amp; Speech Therapy services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Offered to those receiving rehabilitative services on our campuses</a:t>
            </a:r>
            <a:b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</a:br>
            <a:r>
              <a:rPr lang="en-US" sz="2400">
                <a:solidFill>
                  <a:srgbClr val="4F5251"/>
                </a:solidFill>
                <a:latin typeface="Avenir Next LT Pro" panose="020B0504020202020204" pitchFamily="34" charset="0"/>
              </a:rPr>
              <a:t>	* Limited out-patient services to Goodwin Living At Home Members</a:t>
            </a:r>
            <a:endParaRPr lang="en-US" sz="2400">
              <a:solidFill>
                <a:srgbClr val="4F525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C86522-9974-5DAA-865E-9503CE8FEF63}"/>
              </a:ext>
            </a:extLst>
          </p:cNvPr>
          <p:cNvSpPr/>
          <p:nvPr/>
        </p:nvSpPr>
        <p:spPr>
          <a:xfrm>
            <a:off x="-241160" y="190918"/>
            <a:ext cx="9144000" cy="1143000"/>
          </a:xfrm>
          <a:prstGeom prst="roundRect">
            <a:avLst/>
          </a:prstGeom>
          <a:solidFill>
            <a:srgbClr val="4F5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757FF9-9E7C-6DA8-BB2B-2ADA575B8FB9}"/>
              </a:ext>
            </a:extLst>
          </p:cNvPr>
          <p:cNvSpPr txBox="1">
            <a:spLocks/>
          </p:cNvSpPr>
          <p:nvPr/>
        </p:nvSpPr>
        <p:spPr>
          <a:xfrm>
            <a:off x="527865" y="273228"/>
            <a:ext cx="8229600" cy="86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6000"/>
              <a:buFont typeface="Palatino Linotype"/>
              <a:buNone/>
              <a:defRPr sz="6000" b="1" i="0" u="none" strike="noStrike" cap="none">
                <a:solidFill>
                  <a:srgbClr val="00529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0">
                <a:solidFill>
                  <a:schemeClr val="bg1"/>
                </a:solidFill>
              </a:rPr>
              <a:t>Options for Aging in Place</a:t>
            </a:r>
          </a:p>
        </p:txBody>
      </p:sp>
    </p:spTree>
    <p:extLst>
      <p:ext uri="{BB962C8B-B14F-4D97-AF65-F5344CB8AC3E}">
        <p14:creationId xmlns:p14="http://schemas.microsoft.com/office/powerpoint/2010/main" val="7130723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8b05a2-4880-436d-8689-32280281fd74">
      <Terms xmlns="http://schemas.microsoft.com/office/infopath/2007/PartnerControls"/>
    </lcf76f155ced4ddcb4097134ff3c332f>
    <TaxCatchAll xmlns="fb8c701f-6c9e-47e7-8ed1-051dc9e552bd" xsi:nil="true"/>
    <SharedWithUsers xmlns="fb8c701f-6c9e-47e7-8ed1-051dc9e552bd">
      <UserInfo>
        <DisplayName>Fran Casey</DisplayName>
        <AccountId>51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CA853386AA1489C744364EA107F0D" ma:contentTypeVersion="14" ma:contentTypeDescription="Create a new document." ma:contentTypeScope="" ma:versionID="2ca6f94bf47b7e3ff2a2d9014d796c54">
  <xsd:schema xmlns:xsd="http://www.w3.org/2001/XMLSchema" xmlns:xs="http://www.w3.org/2001/XMLSchema" xmlns:p="http://schemas.microsoft.com/office/2006/metadata/properties" xmlns:ns2="ce8b05a2-4880-436d-8689-32280281fd74" xmlns:ns3="fb8c701f-6c9e-47e7-8ed1-051dc9e552bd" targetNamespace="http://schemas.microsoft.com/office/2006/metadata/properties" ma:root="true" ma:fieldsID="1b73bb09a6adb99d226efe0616e3ec1f" ns2:_="" ns3:_="">
    <xsd:import namespace="ce8b05a2-4880-436d-8689-32280281fd74"/>
    <xsd:import namespace="fb8c701f-6c9e-47e7-8ed1-051dc9e55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05a2-4880-436d-8689-32280281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07874fe-81c1-4f09-b137-6b8edd1cf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701f-6c9e-47e7-8ed1-051dc9e552b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bb17828-bccc-4f52-bdec-c54d240c2cf8}" ma:internalName="TaxCatchAll" ma:showField="CatchAllData" ma:web="fb8c701f-6c9e-47e7-8ed1-051dc9e552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1E95D7-8C10-43C8-9C83-06E06158269C}">
  <ds:schemaRefs>
    <ds:schemaRef ds:uri="http://purl.org/dc/elements/1.1/"/>
    <ds:schemaRef ds:uri="http://purl.org/dc/terms/"/>
    <ds:schemaRef ds:uri="ce8b05a2-4880-436d-8689-32280281fd74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b8c701f-6c9e-47e7-8ed1-051dc9e552bd"/>
    <ds:schemaRef ds:uri="http://www.w3.org/XML/1998/namespace"/>
    <ds:schemaRef ds:uri="7ad08a92-2c3b-4e89-83b8-ae4a58b913de"/>
    <ds:schemaRef ds:uri="e77affa9-b5c5-48cd-8a0f-0f935961d45b"/>
  </ds:schemaRefs>
</ds:datastoreItem>
</file>

<file path=customXml/itemProps2.xml><?xml version="1.0" encoding="utf-8"?>
<ds:datastoreItem xmlns:ds="http://schemas.openxmlformats.org/officeDocument/2006/customXml" ds:itemID="{90BE9639-FFAA-4E97-9F07-9F7FC64011D6}"/>
</file>

<file path=customXml/itemProps3.xml><?xml version="1.0" encoding="utf-8"?>
<ds:datastoreItem xmlns:ds="http://schemas.openxmlformats.org/officeDocument/2006/customXml" ds:itemID="{7C67EADF-E446-44EB-BB03-674A8DECC1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423</Words>
  <Application>Microsoft Office PowerPoint</Application>
  <PresentationFormat>Widescreen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Narrow</vt:lpstr>
      <vt:lpstr>Arial</vt:lpstr>
      <vt:lpstr>Avenir Next LT Pro</vt:lpstr>
      <vt:lpstr>Segoe UI</vt:lpstr>
      <vt:lpstr>Palatino Linotype</vt:lpstr>
      <vt:lpstr>Calibri</vt:lpstr>
      <vt:lpstr>Avenir Next LT Pro Demi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Catie Ramos</dc:creator>
  <cp:lastModifiedBy>Amanda Ranowsky</cp:lastModifiedBy>
  <cp:revision>6</cp:revision>
  <dcterms:created xsi:type="dcterms:W3CDTF">2021-06-28T18:51:54Z</dcterms:created>
  <dcterms:modified xsi:type="dcterms:W3CDTF">2023-06-16T16:29:12Z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0x010100D95CA853386AA1489C744364EA107F0D</vt:lpwstr>
  </property>
  <property fmtid="{D5CDD505-2E9C-101B-9397-08002B2CF9AE}" pid="3" name="MediaServiceImageTags">
    <vt:lpwstr/>
  </property>
</Properties>
</file>